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Proxima Nov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40">
          <p15:clr>
            <a:srgbClr val="000000"/>
          </p15:clr>
        </p15:guide>
        <p15:guide id="2" pos="2880">
          <p15:clr>
            <a:srgbClr val="000000"/>
          </p15:clr>
        </p15:guide>
      </p15:sldGuideLst>
    </p:ext>
    <p:ext uri="GoogleSlidesCustomDataVersion2">
      <go:slidesCustomData xmlns:go="http://customooxmlschemas.google.com/" r:id="rId52" roundtripDataSignature="AMtx7mj7LcCYR07fTR7Tf7MQOgP1znWK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4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regular.fntdata"/><Relationship Id="rId47" Type="http://schemas.openxmlformats.org/officeDocument/2006/relationships/slide" Target="slides/slide42.xml"/><Relationship Id="rId49"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Italic.fntdata"/><Relationship Id="rId50" Type="http://schemas.openxmlformats.org/officeDocument/2006/relationships/font" Target="fonts/ProximaNova-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Tujuan Diagram:</a:t>
            </a:r>
            <a:endParaRPr b="1"/>
          </a:p>
          <a:p>
            <a:pPr indent="0" lvl="0" marL="158750" rtl="0" algn="l">
              <a:lnSpc>
                <a:spcPct val="100000"/>
              </a:lnSpc>
              <a:spcBef>
                <a:spcPts val="0"/>
              </a:spcBef>
              <a:spcAft>
                <a:spcPts val="0"/>
              </a:spcAft>
              <a:buSzPts val="1100"/>
              <a:buNone/>
            </a:pPr>
            <a:r>
              <a:rPr lang="en-GB"/>
              <a:t>Menampilkan </a:t>
            </a:r>
            <a:r>
              <a:rPr b="1" lang="en-GB"/>
              <a:t>alur komunikasi antar komponen</a:t>
            </a:r>
            <a:r>
              <a:rPr lang="en-GB"/>
              <a:t> dalam sistem web saat pengguna melakukan suatu tindakan (seperti membuka halaman atau mengirim permintaan).</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Aktor dan Komponen:</a:t>
            </a:r>
            <a:endParaRPr b="1"/>
          </a:p>
          <a:p>
            <a:pPr indent="0" lvl="0" marL="158750" rtl="0" algn="l">
              <a:lnSpc>
                <a:spcPct val="100000"/>
              </a:lnSpc>
              <a:spcBef>
                <a:spcPts val="0"/>
              </a:spcBef>
              <a:spcAft>
                <a:spcPts val="0"/>
              </a:spcAft>
              <a:buSzPts val="1100"/>
              <a:buNone/>
            </a:pPr>
            <a:r>
              <a:rPr b="1" lang="en-GB"/>
              <a:t>Pengguna 🙋</a:t>
            </a:r>
            <a:br>
              <a:rPr lang="en-GB"/>
            </a:br>
            <a:r>
              <a:rPr lang="en-GB"/>
              <a:t>Orang yang mengakses aplikasi dari browser atau perangkat.</a:t>
            </a:r>
            <a:endParaRPr/>
          </a:p>
          <a:p>
            <a:pPr indent="0" lvl="0" marL="158750" rtl="0" algn="l">
              <a:lnSpc>
                <a:spcPct val="100000"/>
              </a:lnSpc>
              <a:spcBef>
                <a:spcPts val="0"/>
              </a:spcBef>
              <a:spcAft>
                <a:spcPts val="0"/>
              </a:spcAft>
              <a:buSzPts val="1100"/>
              <a:buNone/>
            </a:pPr>
            <a:r>
              <a:rPr b="1" lang="en-GB"/>
              <a:t>FrontEnd 🖥️</a:t>
            </a:r>
            <a:br>
              <a:rPr lang="en-GB"/>
            </a:br>
            <a:r>
              <a:rPr lang="en-GB"/>
              <a:t>Aplikasi client-side (React, Vue, Angular) yang merender tampilan dan menangani input pengguna.</a:t>
            </a:r>
            <a:endParaRPr/>
          </a:p>
          <a:p>
            <a:pPr indent="0" lvl="0" marL="158750" rtl="0" algn="l">
              <a:lnSpc>
                <a:spcPct val="100000"/>
              </a:lnSpc>
              <a:spcBef>
                <a:spcPts val="0"/>
              </a:spcBef>
              <a:spcAft>
                <a:spcPts val="0"/>
              </a:spcAft>
              <a:buSzPts val="1100"/>
              <a:buNone/>
            </a:pPr>
            <a:r>
              <a:rPr b="1" lang="en-GB"/>
              <a:t>Middleware 🧩</a:t>
            </a:r>
            <a:br>
              <a:rPr lang="en-GB"/>
            </a:br>
            <a:r>
              <a:rPr lang="en-GB"/>
              <a:t>Lapisan API Gateway atau layanan middle layer (misalnya Express.js, API Laravel, atau Spring Gateway) yang memverifikasi permintaan, mengelola autentikasi, dan meneruskan ke backend.</a:t>
            </a:r>
            <a:endParaRPr/>
          </a:p>
          <a:p>
            <a:pPr indent="0" lvl="0" marL="158750" rtl="0" algn="l">
              <a:lnSpc>
                <a:spcPct val="100000"/>
              </a:lnSpc>
              <a:spcBef>
                <a:spcPts val="0"/>
              </a:spcBef>
              <a:spcAft>
                <a:spcPts val="0"/>
              </a:spcAft>
              <a:buSzPts val="1100"/>
              <a:buNone/>
            </a:pPr>
            <a:r>
              <a:rPr b="1" lang="en-GB"/>
              <a:t>BackEnd ⚙️</a:t>
            </a:r>
            <a:br>
              <a:rPr lang="en-GB"/>
            </a:br>
            <a:r>
              <a:rPr lang="en-GB"/>
              <a:t>Layanan logika bisnis (microservices atau monolitik) yang memproses permintaan dan menerapkan aturan bisnis.</a:t>
            </a:r>
            <a:endParaRPr/>
          </a:p>
          <a:p>
            <a:pPr indent="0" lvl="0" marL="158750" rtl="0" algn="l">
              <a:lnSpc>
                <a:spcPct val="100000"/>
              </a:lnSpc>
              <a:spcBef>
                <a:spcPts val="0"/>
              </a:spcBef>
              <a:spcAft>
                <a:spcPts val="0"/>
              </a:spcAft>
              <a:buSzPts val="1100"/>
              <a:buNone/>
            </a:pPr>
            <a:r>
              <a:rPr b="1" lang="en-GB"/>
              <a:t>Database 🗄️</a:t>
            </a:r>
            <a:br>
              <a:rPr lang="en-GB"/>
            </a:br>
            <a:r>
              <a:rPr lang="en-GB"/>
              <a:t>Tempat menyimpan dan mengambil data.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Alur Permintaan:</a:t>
            </a:r>
            <a:endParaRPr b="1"/>
          </a:p>
          <a:p>
            <a:pPr indent="0" lvl="0" marL="158750" rtl="0" algn="l">
              <a:lnSpc>
                <a:spcPct val="100000"/>
              </a:lnSpc>
              <a:spcBef>
                <a:spcPts val="0"/>
              </a:spcBef>
              <a:spcAft>
                <a:spcPts val="0"/>
              </a:spcAft>
              <a:buSzPts val="1100"/>
              <a:buNone/>
            </a:pPr>
            <a:r>
              <a:rPr b="1" lang="en-GB"/>
              <a:t>Pengguna → FrontEnd:</a:t>
            </a:r>
            <a:br>
              <a:rPr lang="en-GB"/>
            </a:br>
            <a:r>
              <a:rPr lang="en-GB"/>
              <a:t>Pengguna membuka halaman aplikasi.</a:t>
            </a:r>
            <a:endParaRPr/>
          </a:p>
          <a:p>
            <a:pPr indent="0" lvl="0" marL="158750" rtl="0" algn="l">
              <a:lnSpc>
                <a:spcPct val="100000"/>
              </a:lnSpc>
              <a:spcBef>
                <a:spcPts val="0"/>
              </a:spcBef>
              <a:spcAft>
                <a:spcPts val="0"/>
              </a:spcAft>
              <a:buSzPts val="1100"/>
              <a:buNone/>
            </a:pPr>
            <a:r>
              <a:rPr b="1" lang="en-GB"/>
              <a:t>FrontEnd → Middleware:</a:t>
            </a:r>
            <a:br>
              <a:rPr lang="en-GB"/>
            </a:br>
            <a:r>
              <a:rPr lang="en-GB"/>
              <a:t>Frontend mengirim permintaan API (misalnya GET /user/profile).</a:t>
            </a:r>
            <a:endParaRPr/>
          </a:p>
          <a:p>
            <a:pPr indent="0" lvl="0" marL="158750" rtl="0" algn="l">
              <a:lnSpc>
                <a:spcPct val="100000"/>
              </a:lnSpc>
              <a:spcBef>
                <a:spcPts val="0"/>
              </a:spcBef>
              <a:spcAft>
                <a:spcPts val="0"/>
              </a:spcAft>
              <a:buSzPts val="1100"/>
              <a:buNone/>
            </a:pPr>
            <a:r>
              <a:rPr b="1" lang="en-GB"/>
              <a:t>Middleware → BackEnd:</a:t>
            </a:r>
            <a:br>
              <a:rPr lang="en-GB"/>
            </a:br>
            <a:r>
              <a:rPr lang="en-GB"/>
              <a:t>Middleware memverifikasi token (kalau ada) dan meneruskan permintaan ke backend.</a:t>
            </a:r>
            <a:endParaRPr/>
          </a:p>
          <a:p>
            <a:pPr indent="0" lvl="0" marL="158750" rtl="0" algn="l">
              <a:lnSpc>
                <a:spcPct val="100000"/>
              </a:lnSpc>
              <a:spcBef>
                <a:spcPts val="0"/>
              </a:spcBef>
              <a:spcAft>
                <a:spcPts val="0"/>
              </a:spcAft>
              <a:buSzPts val="1100"/>
              <a:buNone/>
            </a:pPr>
            <a:r>
              <a:rPr b="1" lang="en-GB"/>
              <a:t>BackEnd → Database:</a:t>
            </a:r>
            <a:br>
              <a:rPr lang="en-GB"/>
            </a:br>
            <a:r>
              <a:rPr lang="en-GB"/>
              <a:t>Backend mengambil data yang diminta dari database.</a:t>
            </a:r>
            <a:endParaRPr/>
          </a:p>
          <a:p>
            <a:pPr indent="0" lvl="0" marL="158750" rtl="0" algn="l">
              <a:lnSpc>
                <a:spcPct val="100000"/>
              </a:lnSpc>
              <a:spcBef>
                <a:spcPts val="0"/>
              </a:spcBef>
              <a:spcAft>
                <a:spcPts val="0"/>
              </a:spcAft>
              <a:buSzPts val="1100"/>
              <a:buNone/>
            </a:pPr>
            <a:r>
              <a:rPr b="1" lang="en-GB"/>
              <a:t>Database → BackEnd:</a:t>
            </a:r>
            <a:br>
              <a:rPr lang="en-GB"/>
            </a:br>
            <a:r>
              <a:rPr lang="en-GB"/>
              <a:t>Database mengembalikan data yang diminta.</a:t>
            </a:r>
            <a:endParaRPr/>
          </a:p>
          <a:p>
            <a:pPr indent="0" lvl="0" marL="158750" rtl="0" algn="l">
              <a:lnSpc>
                <a:spcPct val="100000"/>
              </a:lnSpc>
              <a:spcBef>
                <a:spcPts val="0"/>
              </a:spcBef>
              <a:spcAft>
                <a:spcPts val="0"/>
              </a:spcAft>
              <a:buSzPts val="1100"/>
              <a:buNone/>
            </a:pPr>
            <a:r>
              <a:rPr b="1" lang="en-GB"/>
              <a:t>BackEnd → Middleware:</a:t>
            </a:r>
            <a:br>
              <a:rPr lang="en-GB"/>
            </a:br>
            <a:r>
              <a:rPr lang="en-GB"/>
              <a:t>Backend mengirim hasil ke middleware.</a:t>
            </a:r>
            <a:endParaRPr/>
          </a:p>
          <a:p>
            <a:pPr indent="0" lvl="0" marL="158750" rtl="0" algn="l">
              <a:lnSpc>
                <a:spcPct val="100000"/>
              </a:lnSpc>
              <a:spcBef>
                <a:spcPts val="0"/>
              </a:spcBef>
              <a:spcAft>
                <a:spcPts val="0"/>
              </a:spcAft>
              <a:buSzPts val="1100"/>
              <a:buNone/>
            </a:pPr>
            <a:r>
              <a:rPr b="1" lang="en-GB"/>
              <a:t>Middleware → FrontEnd:</a:t>
            </a:r>
            <a:br>
              <a:rPr lang="en-GB"/>
            </a:br>
            <a:r>
              <a:rPr lang="en-GB"/>
              <a:t>Middleware meneruskan data ke frontend.</a:t>
            </a:r>
            <a:endParaRPr/>
          </a:p>
          <a:p>
            <a:pPr indent="0" lvl="0" marL="158750" rtl="0" algn="l">
              <a:lnSpc>
                <a:spcPct val="100000"/>
              </a:lnSpc>
              <a:spcBef>
                <a:spcPts val="0"/>
              </a:spcBef>
              <a:spcAft>
                <a:spcPts val="0"/>
              </a:spcAft>
              <a:buSzPts val="1100"/>
              <a:buNone/>
            </a:pPr>
            <a:r>
              <a:rPr b="1" lang="en-GB"/>
              <a:t>FrontEnd → Pengguna:</a:t>
            </a:r>
            <a:br>
              <a:rPr lang="en-GB"/>
            </a:br>
            <a:r>
              <a:rPr lang="en-GB"/>
              <a:t>Data ditampilkan ke layar pengguna.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Di Mana Validasi &amp; Keamanan Terjadi?</a:t>
            </a:r>
            <a:endParaRPr b="1"/>
          </a:p>
          <a:p>
            <a:pPr indent="0" lvl="0" marL="158750" rtl="0" algn="l">
              <a:lnSpc>
                <a:spcPct val="100000"/>
              </a:lnSpc>
              <a:spcBef>
                <a:spcPts val="0"/>
              </a:spcBef>
              <a:spcAft>
                <a:spcPts val="0"/>
              </a:spcAft>
              <a:buSzPts val="1100"/>
              <a:buNone/>
            </a:pPr>
            <a:r>
              <a:rPr b="1" lang="en-GB"/>
              <a:t>Middleware:</a:t>
            </a:r>
            <a:r>
              <a:rPr lang="en-GB"/>
              <a:t> autentikasi (token JWT, OAuth), pengecekan izin.</a:t>
            </a:r>
            <a:endParaRPr/>
          </a:p>
          <a:p>
            <a:pPr indent="0" lvl="0" marL="158750" rtl="0" algn="l">
              <a:lnSpc>
                <a:spcPct val="100000"/>
              </a:lnSpc>
              <a:spcBef>
                <a:spcPts val="0"/>
              </a:spcBef>
              <a:spcAft>
                <a:spcPts val="0"/>
              </a:spcAft>
              <a:buSzPts val="1100"/>
              <a:buNone/>
            </a:pPr>
            <a:r>
              <a:rPr b="1" lang="en-GB"/>
              <a:t>Backend:</a:t>
            </a:r>
            <a:r>
              <a:rPr lang="en-GB"/>
              <a:t> validasi lanjutan (cek bisnis rule), pemrosesan data.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Kelebihan Visualisasi Ini:</a:t>
            </a:r>
            <a:endParaRPr b="1"/>
          </a:p>
          <a:p>
            <a:pPr indent="0" lvl="0" marL="158750" rtl="0" algn="l">
              <a:lnSpc>
                <a:spcPct val="100000"/>
              </a:lnSpc>
              <a:spcBef>
                <a:spcPts val="0"/>
              </a:spcBef>
              <a:spcAft>
                <a:spcPts val="0"/>
              </a:spcAft>
              <a:buSzPts val="1100"/>
              <a:buNone/>
            </a:pPr>
            <a:r>
              <a:rPr lang="en-GB"/>
              <a:t>Jelas menunjukkan </a:t>
            </a:r>
            <a:r>
              <a:rPr b="1" lang="en-GB"/>
              <a:t>urutan antar lapisan</a:t>
            </a:r>
            <a:r>
              <a:rPr lang="en-GB"/>
              <a:t>.</a:t>
            </a:r>
            <a:endParaRPr/>
          </a:p>
          <a:p>
            <a:pPr indent="0" lvl="0" marL="158750" rtl="0" algn="l">
              <a:lnSpc>
                <a:spcPct val="100000"/>
              </a:lnSpc>
              <a:spcBef>
                <a:spcPts val="0"/>
              </a:spcBef>
              <a:spcAft>
                <a:spcPts val="0"/>
              </a:spcAft>
              <a:buSzPts val="1100"/>
              <a:buNone/>
            </a:pPr>
            <a:r>
              <a:rPr lang="en-GB"/>
              <a:t>Sangat berguna untuk dokumentasi tim dev dan QA.</a:t>
            </a:r>
            <a:endParaRPr/>
          </a:p>
          <a:p>
            <a:pPr indent="0" lvl="0" marL="158750" rtl="0" algn="l">
              <a:lnSpc>
                <a:spcPct val="100000"/>
              </a:lnSpc>
              <a:spcBef>
                <a:spcPts val="0"/>
              </a:spcBef>
              <a:spcAft>
                <a:spcPts val="0"/>
              </a:spcAft>
              <a:buSzPts val="1100"/>
              <a:buNone/>
            </a:pPr>
            <a:r>
              <a:rPr lang="en-GB"/>
              <a:t>Bisa dikembangkan untuk menyertakan:</a:t>
            </a:r>
            <a:endParaRPr/>
          </a:p>
          <a:p>
            <a:pPr indent="0" lvl="1" marL="615950" rtl="0" algn="l">
              <a:lnSpc>
                <a:spcPct val="100000"/>
              </a:lnSpc>
              <a:spcBef>
                <a:spcPts val="0"/>
              </a:spcBef>
              <a:spcAft>
                <a:spcPts val="0"/>
              </a:spcAft>
              <a:buSzPts val="1100"/>
              <a:buNone/>
            </a:pPr>
            <a:r>
              <a:rPr lang="en-GB"/>
              <a:t>Error handling</a:t>
            </a:r>
            <a:endParaRPr/>
          </a:p>
          <a:p>
            <a:pPr indent="0" lvl="1" marL="615950" rtl="0" algn="l">
              <a:lnSpc>
                <a:spcPct val="100000"/>
              </a:lnSpc>
              <a:spcBef>
                <a:spcPts val="0"/>
              </a:spcBef>
              <a:spcAft>
                <a:spcPts val="0"/>
              </a:spcAft>
              <a:buSzPts val="1100"/>
              <a:buNone/>
            </a:pPr>
            <a:r>
              <a:rPr lang="en-GB"/>
              <a:t>Timeout</a:t>
            </a:r>
            <a:endParaRPr/>
          </a:p>
          <a:p>
            <a:pPr indent="0" lvl="1" marL="615950" rtl="0" algn="l">
              <a:lnSpc>
                <a:spcPct val="100000"/>
              </a:lnSpc>
              <a:spcBef>
                <a:spcPts val="0"/>
              </a:spcBef>
              <a:spcAft>
                <a:spcPts val="0"/>
              </a:spcAft>
              <a:buSzPts val="1100"/>
              <a:buNone/>
            </a:pPr>
            <a:r>
              <a:rPr lang="en-GB"/>
              <a:t>Caching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Tujuan Diagram:</a:t>
            </a:r>
            <a:endParaRPr b="1"/>
          </a:p>
          <a:p>
            <a:pPr indent="0" lvl="0" marL="158750" rtl="0" algn="l">
              <a:lnSpc>
                <a:spcPct val="100000"/>
              </a:lnSpc>
              <a:spcBef>
                <a:spcPts val="0"/>
              </a:spcBef>
              <a:spcAft>
                <a:spcPts val="0"/>
              </a:spcAft>
              <a:buSzPts val="1100"/>
              <a:buNone/>
            </a:pPr>
            <a:r>
              <a:rPr lang="en-GB"/>
              <a:t>Menunjukkan </a:t>
            </a:r>
            <a:r>
              <a:rPr b="1" lang="en-GB"/>
              <a:t>komponen utama dan relasinya</a:t>
            </a:r>
            <a:r>
              <a:rPr lang="en-GB"/>
              <a:t> dalam arsitektur aplikasi web yang </a:t>
            </a:r>
            <a:r>
              <a:rPr b="1" lang="en-GB"/>
              <a:t>berlapis dan terpisah</a:t>
            </a:r>
            <a:r>
              <a:rPr lang="en-GB"/>
              <a:t> (front-end, middleware, backend). </a:t>
            </a:r>
            <a:endParaRPr/>
          </a:p>
          <a:p>
            <a:pPr indent="0" lvl="0" marL="158750" rtl="0" algn="l">
              <a:lnSpc>
                <a:spcPct val="100000"/>
              </a:lnSpc>
              <a:spcBef>
                <a:spcPts val="0"/>
              </a:spcBef>
              <a:spcAft>
                <a:spcPts val="0"/>
              </a:spcAft>
              <a:buSzPts val="1100"/>
              <a:buNone/>
            </a:pPr>
            <a:r>
              <a:rPr lang="en-GB"/>
              <a:t>Diagram ini menggambarkan bagaimana tiap komponen berfungsi dan saling berinteraksi untuk melayani permintaan pengguna.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Komponen dan Penjelasannya:</a:t>
            </a:r>
            <a:endParaRPr b="1"/>
          </a:p>
          <a:p>
            <a:pPr indent="0" lvl="0" marL="158750" rtl="0" algn="l">
              <a:lnSpc>
                <a:spcPct val="100000"/>
              </a:lnSpc>
              <a:spcBef>
                <a:spcPts val="0"/>
              </a:spcBef>
              <a:spcAft>
                <a:spcPts val="0"/>
              </a:spcAft>
              <a:buSzPts val="1100"/>
              <a:buNone/>
            </a:pPr>
            <a:r>
              <a:rPr b="1" lang="en-GB"/>
              <a:t>1. Komponen Front-End 🖥️</a:t>
            </a:r>
            <a:endParaRPr b="1"/>
          </a:p>
          <a:p>
            <a:pPr indent="0" lvl="0" marL="158750" rtl="0" algn="l">
              <a:lnSpc>
                <a:spcPct val="100000"/>
              </a:lnSpc>
              <a:spcBef>
                <a:spcPts val="0"/>
              </a:spcBef>
              <a:spcAft>
                <a:spcPts val="0"/>
              </a:spcAft>
              <a:buSzPts val="1100"/>
              <a:buNone/>
            </a:pPr>
            <a:r>
              <a:rPr lang="en-GB"/>
              <a:t>UI/UX client-side (misalnya: React, Angular).</a:t>
            </a:r>
            <a:endParaRPr/>
          </a:p>
          <a:p>
            <a:pPr indent="0" lvl="0" marL="158750" rtl="0" algn="l">
              <a:lnSpc>
                <a:spcPct val="100000"/>
              </a:lnSpc>
              <a:spcBef>
                <a:spcPts val="0"/>
              </a:spcBef>
              <a:spcAft>
                <a:spcPts val="0"/>
              </a:spcAft>
              <a:buSzPts val="1100"/>
              <a:buNone/>
            </a:pPr>
            <a:r>
              <a:rPr lang="en-GB"/>
              <a:t>Bertugas menampilkan halaman web dan mengirim permintaan ke backend melalui API.</a:t>
            </a:r>
            <a:endParaRPr/>
          </a:p>
          <a:p>
            <a:pPr indent="0" lvl="0" marL="158750" rtl="0" algn="l">
              <a:lnSpc>
                <a:spcPct val="100000"/>
              </a:lnSpc>
              <a:spcBef>
                <a:spcPts val="0"/>
              </a:spcBef>
              <a:spcAft>
                <a:spcPts val="0"/>
              </a:spcAft>
              <a:buSzPts val="1100"/>
              <a:buNone/>
            </a:pPr>
            <a:r>
              <a:rPr lang="en-GB"/>
              <a:t>Tidak berinteraksi langsung dengan database atau backend; semua komunikasi lewat API Gateway.</a:t>
            </a:r>
            <a:endParaRPr/>
          </a:p>
          <a:p>
            <a:pPr indent="0" lvl="0" marL="158750" rtl="0" algn="l">
              <a:lnSpc>
                <a:spcPct val="100000"/>
              </a:lnSpc>
              <a:spcBef>
                <a:spcPts val="0"/>
              </a:spcBef>
              <a:spcAft>
                <a:spcPts val="0"/>
              </a:spcAft>
              <a:buSzPts val="1100"/>
              <a:buNone/>
            </a:pPr>
            <a:r>
              <a:rPr lang="en-GB"/>
              <a:t>➡️ </a:t>
            </a:r>
            <a:r>
              <a:rPr b="1" lang="en-GB"/>
              <a:t>Koneksi:</a:t>
            </a:r>
            <a:r>
              <a:rPr lang="en-GB"/>
              <a:t> Langsung terhubung ke API Gateway/Middleware.</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2. API Gateway / Middleware 🧩</a:t>
            </a:r>
            <a:endParaRPr b="1"/>
          </a:p>
          <a:p>
            <a:pPr indent="0" lvl="0" marL="158750" rtl="0" algn="l">
              <a:lnSpc>
                <a:spcPct val="100000"/>
              </a:lnSpc>
              <a:spcBef>
                <a:spcPts val="0"/>
              </a:spcBef>
              <a:spcAft>
                <a:spcPts val="0"/>
              </a:spcAft>
              <a:buSzPts val="1100"/>
              <a:buNone/>
            </a:pPr>
            <a:r>
              <a:rPr lang="en-GB"/>
              <a:t>Lapisan perantara antara front-end dan backend.</a:t>
            </a:r>
            <a:endParaRPr/>
          </a:p>
          <a:p>
            <a:pPr indent="0" lvl="0" marL="158750" rtl="0" algn="l">
              <a:lnSpc>
                <a:spcPct val="100000"/>
              </a:lnSpc>
              <a:spcBef>
                <a:spcPts val="0"/>
              </a:spcBef>
              <a:spcAft>
                <a:spcPts val="0"/>
              </a:spcAft>
              <a:buSzPts val="1100"/>
              <a:buNone/>
            </a:pPr>
            <a:r>
              <a:rPr lang="en-GB"/>
              <a:t>Melakukan autentikasi, otorisasi, logging, routing API, dan validasi permintaan.</a:t>
            </a:r>
            <a:endParaRPr/>
          </a:p>
          <a:p>
            <a:pPr indent="0" lvl="0" marL="158750" rtl="0" algn="l">
              <a:lnSpc>
                <a:spcPct val="100000"/>
              </a:lnSpc>
              <a:spcBef>
                <a:spcPts val="0"/>
              </a:spcBef>
              <a:spcAft>
                <a:spcPts val="0"/>
              </a:spcAft>
              <a:buSzPts val="1100"/>
              <a:buNone/>
            </a:pPr>
            <a:r>
              <a:rPr lang="en-GB"/>
              <a:t>Bisa dibangun menggunakan Express.js, Spring Gateway, NGINX, dll.</a:t>
            </a:r>
            <a:endParaRPr/>
          </a:p>
          <a:p>
            <a:pPr indent="0" lvl="0" marL="158750" rtl="0" algn="l">
              <a:lnSpc>
                <a:spcPct val="100000"/>
              </a:lnSpc>
              <a:spcBef>
                <a:spcPts val="0"/>
              </a:spcBef>
              <a:spcAft>
                <a:spcPts val="0"/>
              </a:spcAft>
              <a:buSzPts val="1100"/>
              <a:buNone/>
            </a:pPr>
            <a:r>
              <a:rPr lang="en-GB"/>
              <a:t>➡️ </a:t>
            </a:r>
            <a:r>
              <a:rPr b="1" lang="en-GB"/>
              <a:t>Koneksi:</a:t>
            </a:r>
            <a:endParaRPr/>
          </a:p>
          <a:p>
            <a:pPr indent="0" lvl="0" marL="158750" rtl="0" algn="l">
              <a:lnSpc>
                <a:spcPct val="100000"/>
              </a:lnSpc>
              <a:spcBef>
                <a:spcPts val="0"/>
              </a:spcBef>
              <a:spcAft>
                <a:spcPts val="0"/>
              </a:spcAft>
              <a:buSzPts val="1100"/>
              <a:buNone/>
            </a:pPr>
            <a:r>
              <a:rPr lang="en-GB"/>
              <a:t>Menerima permintaan dari front-end</a:t>
            </a:r>
            <a:endParaRPr/>
          </a:p>
          <a:p>
            <a:pPr indent="0" lvl="0" marL="158750" rtl="0" algn="l">
              <a:lnSpc>
                <a:spcPct val="100000"/>
              </a:lnSpc>
              <a:spcBef>
                <a:spcPts val="0"/>
              </a:spcBef>
              <a:spcAft>
                <a:spcPts val="0"/>
              </a:spcAft>
              <a:buSzPts val="1100"/>
              <a:buNone/>
            </a:pPr>
            <a:r>
              <a:rPr lang="en-GB"/>
              <a:t>Mengarahkan ke AuthService (untuk validasi) dan Service (untuk logika bisnis)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3. Layanan Autentikasi 🔐 (AuthService)</a:t>
            </a:r>
            <a:endParaRPr b="1"/>
          </a:p>
          <a:p>
            <a:pPr indent="0" lvl="0" marL="158750" rtl="0" algn="l">
              <a:lnSpc>
                <a:spcPct val="100000"/>
              </a:lnSpc>
              <a:spcBef>
                <a:spcPts val="0"/>
              </a:spcBef>
              <a:spcAft>
                <a:spcPts val="0"/>
              </a:spcAft>
              <a:buSzPts val="1100"/>
              <a:buNone/>
            </a:pPr>
            <a:r>
              <a:rPr lang="en-GB"/>
              <a:t>Memeriksa token atau kredensial pengguna.</a:t>
            </a:r>
            <a:endParaRPr/>
          </a:p>
          <a:p>
            <a:pPr indent="0" lvl="0" marL="158750" rtl="0" algn="l">
              <a:lnSpc>
                <a:spcPct val="100000"/>
              </a:lnSpc>
              <a:spcBef>
                <a:spcPts val="0"/>
              </a:spcBef>
              <a:spcAft>
                <a:spcPts val="0"/>
              </a:spcAft>
              <a:buSzPts val="1100"/>
              <a:buNone/>
            </a:pPr>
            <a:r>
              <a:rPr lang="en-GB"/>
              <a:t>Menentukan apakah permintaan sah atau tidak.</a:t>
            </a:r>
            <a:endParaRPr/>
          </a:p>
          <a:p>
            <a:pPr indent="0" lvl="0" marL="158750" rtl="0" algn="l">
              <a:lnSpc>
                <a:spcPct val="100000"/>
              </a:lnSpc>
              <a:spcBef>
                <a:spcPts val="0"/>
              </a:spcBef>
              <a:spcAft>
                <a:spcPts val="0"/>
              </a:spcAft>
              <a:buSzPts val="1100"/>
              <a:buNone/>
            </a:pPr>
            <a:r>
              <a:rPr lang="en-GB"/>
              <a:t>Bisa standalone atau bagian dari middleware.</a:t>
            </a:r>
            <a:endParaRPr/>
          </a:p>
          <a:p>
            <a:pPr indent="0" lvl="0" marL="158750" rtl="0" algn="l">
              <a:lnSpc>
                <a:spcPct val="100000"/>
              </a:lnSpc>
              <a:spcBef>
                <a:spcPts val="0"/>
              </a:spcBef>
              <a:spcAft>
                <a:spcPts val="0"/>
              </a:spcAft>
              <a:buSzPts val="1100"/>
              <a:buNone/>
            </a:pPr>
            <a:r>
              <a:rPr lang="en-GB"/>
              <a:t>➡️ </a:t>
            </a:r>
            <a:r>
              <a:rPr b="1" lang="en-GB"/>
              <a:t>Koneksi:</a:t>
            </a:r>
            <a:r>
              <a:rPr lang="en-GB"/>
              <a:t> Dipanggil oleh API Gateway sebelum meneruskan ke backend.</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4. Layanan Bisnis / Backend ⚙️ (Service)</a:t>
            </a:r>
            <a:endParaRPr b="1"/>
          </a:p>
          <a:p>
            <a:pPr indent="0" lvl="0" marL="158750" rtl="0" algn="l">
              <a:lnSpc>
                <a:spcPct val="100000"/>
              </a:lnSpc>
              <a:spcBef>
                <a:spcPts val="0"/>
              </a:spcBef>
              <a:spcAft>
                <a:spcPts val="0"/>
              </a:spcAft>
              <a:buSzPts val="1100"/>
              <a:buNone/>
            </a:pPr>
            <a:r>
              <a:rPr lang="en-GB"/>
              <a:t>Inti dari sistem: menangani logika bisnis, workflow, aturan, dan transformasi data.</a:t>
            </a:r>
            <a:endParaRPr/>
          </a:p>
          <a:p>
            <a:pPr indent="0" lvl="0" marL="158750" rtl="0" algn="l">
              <a:lnSpc>
                <a:spcPct val="100000"/>
              </a:lnSpc>
              <a:spcBef>
                <a:spcPts val="0"/>
              </a:spcBef>
              <a:spcAft>
                <a:spcPts val="0"/>
              </a:spcAft>
              <a:buSzPts val="1100"/>
              <a:buNone/>
            </a:pPr>
            <a:r>
              <a:rPr lang="en-GB"/>
              <a:t>Bisa dalam bentuk monolitik atau microservices.</a:t>
            </a:r>
            <a:endParaRPr/>
          </a:p>
          <a:p>
            <a:pPr indent="0" lvl="0" marL="158750" rtl="0" algn="l">
              <a:lnSpc>
                <a:spcPct val="100000"/>
              </a:lnSpc>
              <a:spcBef>
                <a:spcPts val="0"/>
              </a:spcBef>
              <a:spcAft>
                <a:spcPts val="0"/>
              </a:spcAft>
              <a:buSzPts val="1100"/>
              <a:buNone/>
            </a:pPr>
            <a:r>
              <a:rPr lang="en-GB"/>
              <a:t>Biasanya mengakses cache dan database.</a:t>
            </a:r>
            <a:endParaRPr/>
          </a:p>
          <a:p>
            <a:pPr indent="0" lvl="0" marL="158750" rtl="0" algn="l">
              <a:lnSpc>
                <a:spcPct val="100000"/>
              </a:lnSpc>
              <a:spcBef>
                <a:spcPts val="0"/>
              </a:spcBef>
              <a:spcAft>
                <a:spcPts val="0"/>
              </a:spcAft>
              <a:buSzPts val="1100"/>
              <a:buNone/>
            </a:pPr>
            <a:r>
              <a:rPr lang="en-GB"/>
              <a:t>➡️ </a:t>
            </a:r>
            <a:r>
              <a:rPr b="1" lang="en-GB"/>
              <a:t>Koneksi:</a:t>
            </a:r>
            <a:endParaRPr/>
          </a:p>
          <a:p>
            <a:pPr indent="0" lvl="0" marL="158750" rtl="0" algn="l">
              <a:lnSpc>
                <a:spcPct val="100000"/>
              </a:lnSpc>
              <a:spcBef>
                <a:spcPts val="0"/>
              </a:spcBef>
              <a:spcAft>
                <a:spcPts val="0"/>
              </a:spcAft>
              <a:buSzPts val="1100"/>
              <a:buNone/>
            </a:pPr>
            <a:r>
              <a:rPr lang="en-GB"/>
              <a:t>Menerima permintaan dari middleware</a:t>
            </a:r>
            <a:endParaRPr/>
          </a:p>
          <a:p>
            <a:pPr indent="0" lvl="0" marL="158750" rtl="0" algn="l">
              <a:lnSpc>
                <a:spcPct val="100000"/>
              </a:lnSpc>
              <a:spcBef>
                <a:spcPts val="0"/>
              </a:spcBef>
              <a:spcAft>
                <a:spcPts val="0"/>
              </a:spcAft>
              <a:buSzPts val="1100"/>
              <a:buNone/>
            </a:pPr>
            <a:r>
              <a:rPr lang="en-GB"/>
              <a:t>Mengakses data dari cache (jika tersedia) atau database (jika perlu)</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5. Sistem Cache 🧠</a:t>
            </a:r>
            <a:endParaRPr b="1"/>
          </a:p>
          <a:p>
            <a:pPr indent="0" lvl="0" marL="158750" rtl="0" algn="l">
              <a:lnSpc>
                <a:spcPct val="100000"/>
              </a:lnSpc>
              <a:spcBef>
                <a:spcPts val="0"/>
              </a:spcBef>
              <a:spcAft>
                <a:spcPts val="0"/>
              </a:spcAft>
              <a:buSzPts val="1100"/>
              <a:buNone/>
            </a:pPr>
            <a:r>
              <a:rPr lang="en-GB"/>
              <a:t>Penyimpanan sementara seperti Redis atau Memcached.</a:t>
            </a:r>
            <a:endParaRPr/>
          </a:p>
          <a:p>
            <a:pPr indent="0" lvl="0" marL="158750" rtl="0" algn="l">
              <a:lnSpc>
                <a:spcPct val="100000"/>
              </a:lnSpc>
              <a:spcBef>
                <a:spcPts val="0"/>
              </a:spcBef>
              <a:spcAft>
                <a:spcPts val="0"/>
              </a:spcAft>
              <a:buSzPts val="1100"/>
              <a:buNone/>
            </a:pPr>
            <a:r>
              <a:rPr lang="en-GB"/>
              <a:t>Digunakan untuk mengurangi beban ke database dan mempercepat respons.</a:t>
            </a:r>
            <a:endParaRPr/>
          </a:p>
          <a:p>
            <a:pPr indent="0" lvl="0" marL="158750" rtl="0" algn="l">
              <a:lnSpc>
                <a:spcPct val="100000"/>
              </a:lnSpc>
              <a:spcBef>
                <a:spcPts val="0"/>
              </a:spcBef>
              <a:spcAft>
                <a:spcPts val="0"/>
              </a:spcAft>
              <a:buSzPts val="1100"/>
              <a:buNone/>
            </a:pPr>
            <a:r>
              <a:rPr lang="en-GB"/>
              <a:t>➡️ </a:t>
            </a:r>
            <a:r>
              <a:rPr b="1" lang="en-GB"/>
              <a:t>Koneksi:</a:t>
            </a:r>
            <a:r>
              <a:rPr lang="en-GB"/>
              <a:t> Backend bisa menyimpan dan membaca dari cache terlebih dahulu sebelum ke DB.</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6. Basis Data 🗄️</a:t>
            </a:r>
            <a:endParaRPr b="1"/>
          </a:p>
          <a:p>
            <a:pPr indent="0" lvl="0" marL="158750" rtl="0" algn="l">
              <a:lnSpc>
                <a:spcPct val="100000"/>
              </a:lnSpc>
              <a:spcBef>
                <a:spcPts val="0"/>
              </a:spcBef>
              <a:spcAft>
                <a:spcPts val="0"/>
              </a:spcAft>
              <a:buSzPts val="1100"/>
              <a:buNone/>
            </a:pPr>
            <a:r>
              <a:rPr lang="en-GB"/>
              <a:t>Tempat penyimpanan permanen: MySQL, PostgreSQL, MongoDB, dll.</a:t>
            </a:r>
            <a:endParaRPr/>
          </a:p>
          <a:p>
            <a:pPr indent="0" lvl="0" marL="158750" rtl="0" algn="l">
              <a:lnSpc>
                <a:spcPct val="100000"/>
              </a:lnSpc>
              <a:spcBef>
                <a:spcPts val="0"/>
              </a:spcBef>
              <a:spcAft>
                <a:spcPts val="0"/>
              </a:spcAft>
              <a:buSzPts val="1100"/>
              <a:buNone/>
            </a:pPr>
            <a:r>
              <a:rPr lang="en-GB"/>
              <a:t>Diakses hanya oleh backend (bukan langsung oleh front-end atau middleware).</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Alur Permintaan (Singkat):</a:t>
            </a:r>
            <a:endParaRPr b="1"/>
          </a:p>
          <a:p>
            <a:pPr indent="0" lvl="0" marL="158750" rtl="0" algn="l">
              <a:lnSpc>
                <a:spcPct val="100000"/>
              </a:lnSpc>
              <a:spcBef>
                <a:spcPts val="0"/>
              </a:spcBef>
              <a:spcAft>
                <a:spcPts val="0"/>
              </a:spcAft>
              <a:buSzPts val="1100"/>
              <a:buNone/>
            </a:pPr>
            <a:r>
              <a:rPr b="1" lang="en-GB"/>
              <a:t>Pengguna → Front-End:</a:t>
            </a:r>
            <a:r>
              <a:rPr lang="en-GB"/>
              <a:t> Klik tombol / buka halaman</a:t>
            </a:r>
            <a:endParaRPr/>
          </a:p>
          <a:p>
            <a:pPr indent="0" lvl="0" marL="158750" rtl="0" algn="l">
              <a:lnSpc>
                <a:spcPct val="100000"/>
              </a:lnSpc>
              <a:spcBef>
                <a:spcPts val="0"/>
              </a:spcBef>
              <a:spcAft>
                <a:spcPts val="0"/>
              </a:spcAft>
              <a:buSzPts val="1100"/>
              <a:buNone/>
            </a:pPr>
            <a:r>
              <a:rPr b="1" lang="en-GB"/>
              <a:t>Front-End → Middleware:</a:t>
            </a:r>
            <a:r>
              <a:rPr lang="en-GB"/>
              <a:t> Kirim API request</a:t>
            </a:r>
            <a:endParaRPr/>
          </a:p>
          <a:p>
            <a:pPr indent="0" lvl="0" marL="158750" rtl="0" algn="l">
              <a:lnSpc>
                <a:spcPct val="100000"/>
              </a:lnSpc>
              <a:spcBef>
                <a:spcPts val="0"/>
              </a:spcBef>
              <a:spcAft>
                <a:spcPts val="0"/>
              </a:spcAft>
              <a:buSzPts val="1100"/>
              <a:buNone/>
            </a:pPr>
            <a:r>
              <a:rPr b="1" lang="en-GB"/>
              <a:t>Middleware → AuthService:</a:t>
            </a:r>
            <a:r>
              <a:rPr lang="en-GB"/>
              <a:t> Verifikasi token</a:t>
            </a:r>
            <a:endParaRPr/>
          </a:p>
          <a:p>
            <a:pPr indent="0" lvl="0" marL="158750" rtl="0" algn="l">
              <a:lnSpc>
                <a:spcPct val="100000"/>
              </a:lnSpc>
              <a:spcBef>
                <a:spcPts val="0"/>
              </a:spcBef>
              <a:spcAft>
                <a:spcPts val="0"/>
              </a:spcAft>
              <a:buSzPts val="1100"/>
              <a:buNone/>
            </a:pPr>
            <a:r>
              <a:rPr b="1" lang="en-GB"/>
              <a:t>Middleware → Backend:</a:t>
            </a:r>
            <a:r>
              <a:rPr lang="en-GB"/>
              <a:t> Jika valid, teruskan permintaan</a:t>
            </a:r>
            <a:endParaRPr/>
          </a:p>
          <a:p>
            <a:pPr indent="0" lvl="0" marL="158750" rtl="0" algn="l">
              <a:lnSpc>
                <a:spcPct val="100000"/>
              </a:lnSpc>
              <a:spcBef>
                <a:spcPts val="0"/>
              </a:spcBef>
              <a:spcAft>
                <a:spcPts val="0"/>
              </a:spcAft>
              <a:buSzPts val="1100"/>
              <a:buNone/>
            </a:pPr>
            <a:r>
              <a:rPr b="1" lang="en-GB"/>
              <a:t>Backend → Cache:</a:t>
            </a:r>
            <a:r>
              <a:rPr lang="en-GB"/>
              <a:t> Coba ambil data dari cache</a:t>
            </a:r>
            <a:endParaRPr/>
          </a:p>
          <a:p>
            <a:pPr indent="0" lvl="0" marL="158750" rtl="0" algn="l">
              <a:lnSpc>
                <a:spcPct val="100000"/>
              </a:lnSpc>
              <a:spcBef>
                <a:spcPts val="0"/>
              </a:spcBef>
              <a:spcAft>
                <a:spcPts val="0"/>
              </a:spcAft>
              <a:buSzPts val="1100"/>
              <a:buNone/>
            </a:pPr>
            <a:r>
              <a:rPr b="1" lang="en-GB"/>
              <a:t>Backend → Database:</a:t>
            </a:r>
            <a:r>
              <a:rPr lang="en-GB"/>
              <a:t> Jika tidak ada di cache, query ke DB</a:t>
            </a:r>
            <a:endParaRPr/>
          </a:p>
          <a:p>
            <a:pPr indent="0" lvl="0" marL="158750" rtl="0" algn="l">
              <a:lnSpc>
                <a:spcPct val="100000"/>
              </a:lnSpc>
              <a:spcBef>
                <a:spcPts val="0"/>
              </a:spcBef>
              <a:spcAft>
                <a:spcPts val="0"/>
              </a:spcAft>
              <a:buSzPts val="1100"/>
              <a:buNone/>
            </a:pPr>
            <a:r>
              <a:rPr b="1" lang="en-GB"/>
              <a:t>Backend → Front-End (via Middleware):</a:t>
            </a:r>
            <a:r>
              <a:rPr lang="en-GB"/>
              <a:t> Kirim hasil ke pengguna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Kelebihan Desain Ini:</a:t>
            </a:r>
            <a:endParaRPr b="1"/>
          </a:p>
          <a:p>
            <a:pPr indent="0" lvl="0" marL="158750" rtl="0" algn="l">
              <a:lnSpc>
                <a:spcPct val="100000"/>
              </a:lnSpc>
              <a:spcBef>
                <a:spcPts val="0"/>
              </a:spcBef>
              <a:spcAft>
                <a:spcPts val="0"/>
              </a:spcAft>
              <a:buSzPts val="1100"/>
              <a:buNone/>
            </a:pPr>
            <a:r>
              <a:rPr b="1" lang="en-GB"/>
              <a:t>Modular &amp; Scalable</a:t>
            </a:r>
            <a:r>
              <a:rPr lang="en-GB"/>
              <a:t>: Setiap bagian bisa diskalakan atau di-deploy terpisah.</a:t>
            </a:r>
            <a:endParaRPr/>
          </a:p>
          <a:p>
            <a:pPr indent="0" lvl="0" marL="158750" rtl="0" algn="l">
              <a:lnSpc>
                <a:spcPct val="100000"/>
              </a:lnSpc>
              <a:spcBef>
                <a:spcPts val="0"/>
              </a:spcBef>
              <a:spcAft>
                <a:spcPts val="0"/>
              </a:spcAft>
              <a:buSzPts val="1100"/>
              <a:buNone/>
            </a:pPr>
            <a:r>
              <a:rPr b="1" lang="en-GB"/>
              <a:t>Aman</a:t>
            </a:r>
            <a:r>
              <a:rPr lang="en-GB"/>
              <a:t>: Autentikasi/autorasi dipusatkan di middleware.</a:t>
            </a:r>
            <a:endParaRPr/>
          </a:p>
          <a:p>
            <a:pPr indent="0" lvl="0" marL="158750" rtl="0" algn="l">
              <a:lnSpc>
                <a:spcPct val="100000"/>
              </a:lnSpc>
              <a:spcBef>
                <a:spcPts val="0"/>
              </a:spcBef>
              <a:spcAft>
                <a:spcPts val="0"/>
              </a:spcAft>
              <a:buSzPts val="1100"/>
              <a:buNone/>
            </a:pPr>
            <a:r>
              <a:rPr b="1" lang="en-GB"/>
              <a:t>Efisien</a:t>
            </a:r>
            <a:r>
              <a:rPr lang="en-GB"/>
              <a:t>: Cache mempercepat respons dan mengurangi beban DB.</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Arsitektur Client-Server merupakan salah satu gaya paling klasik dalam sistem terdistribusi. Pada arsitektur ini, klien (misalnya aplikasi atau browser) melakukan permintaan ke server yang bertanggung jawab memproses permintaan tersebut dan memberikan hasil kembali kepada klien.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Model ini banyak digunakan pada aplikasi berbasis web, sistem informasi, dan layanan berbasis jaringan. Kelebihannya adalah kesederhanaan dalam implementasi serta kemudahan dalam penskalaan horizontal dengan menambah server atau load balancer.</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Namun, ia juga memiliki titik lemah: apabila server utama bermasalah, seluruh layanan bisa terganggu. Oleh karena itu, implementasi client-server sering dikombinasikan dengan mekanisme failover dan replikasi untuk meningkatkan keandalan.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Penjelasan Alur:</a:t>
            </a:r>
            <a:endParaRPr b="1"/>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b="1" lang="en-GB"/>
              <a:t>Client → Web Server</a:t>
            </a:r>
            <a:r>
              <a:rPr lang="en-GB"/>
              <a:t>:</a:t>
            </a:r>
            <a:endParaRPr/>
          </a:p>
          <a:p>
            <a:pPr indent="0" lvl="1" marL="615950" rtl="0" algn="l">
              <a:lnSpc>
                <a:spcPct val="100000"/>
              </a:lnSpc>
              <a:spcBef>
                <a:spcPts val="0"/>
              </a:spcBef>
              <a:spcAft>
                <a:spcPts val="0"/>
              </a:spcAft>
              <a:buSzPts val="1100"/>
              <a:buNone/>
            </a:pPr>
            <a:r>
              <a:rPr lang="en-GB"/>
              <a:t>Pengguna memasukkan URL di browser atau mengklik link, yang mengarah pada permintaan HTTP ke server.</a:t>
            </a:r>
            <a:endParaRPr/>
          </a:p>
          <a:p>
            <a:pPr indent="0" lvl="0" marL="158750" rtl="0" algn="l">
              <a:lnSpc>
                <a:spcPct val="100000"/>
              </a:lnSpc>
              <a:spcBef>
                <a:spcPts val="0"/>
              </a:spcBef>
              <a:spcAft>
                <a:spcPts val="0"/>
              </a:spcAft>
              <a:buSzPts val="1100"/>
              <a:buNone/>
            </a:pPr>
            <a:r>
              <a:rPr b="1" lang="en-GB"/>
              <a:t>Web Server → Application Server</a:t>
            </a:r>
            <a:r>
              <a:rPr lang="en-GB"/>
              <a:t>:</a:t>
            </a:r>
            <a:endParaRPr/>
          </a:p>
          <a:p>
            <a:pPr indent="0" lvl="1" marL="615950" rtl="0" algn="l">
              <a:lnSpc>
                <a:spcPct val="100000"/>
              </a:lnSpc>
              <a:spcBef>
                <a:spcPts val="0"/>
              </a:spcBef>
              <a:spcAft>
                <a:spcPts val="0"/>
              </a:spcAft>
              <a:buSzPts val="1100"/>
              <a:buNone/>
            </a:pPr>
            <a:r>
              <a:rPr lang="en-GB"/>
              <a:t>Web server menerima permintaan HTTP dan meneruskannya ke server aplikasi untuk diproses lebih lanjut (termasuk pengecekan otentikasi, pengambilan data, dll).</a:t>
            </a:r>
            <a:endParaRPr/>
          </a:p>
          <a:p>
            <a:pPr indent="0" lvl="0" marL="158750" rtl="0" algn="l">
              <a:lnSpc>
                <a:spcPct val="100000"/>
              </a:lnSpc>
              <a:spcBef>
                <a:spcPts val="0"/>
              </a:spcBef>
              <a:spcAft>
                <a:spcPts val="0"/>
              </a:spcAft>
              <a:buSzPts val="1100"/>
              <a:buNone/>
            </a:pPr>
            <a:r>
              <a:rPr b="1" lang="en-GB"/>
              <a:t>Application Server → Database Server</a:t>
            </a:r>
            <a:r>
              <a:rPr lang="en-GB"/>
              <a:t>:</a:t>
            </a:r>
            <a:endParaRPr/>
          </a:p>
          <a:p>
            <a:pPr indent="0" lvl="1" marL="615950" rtl="0" algn="l">
              <a:lnSpc>
                <a:spcPct val="100000"/>
              </a:lnSpc>
              <a:spcBef>
                <a:spcPts val="0"/>
              </a:spcBef>
              <a:spcAft>
                <a:spcPts val="0"/>
              </a:spcAft>
              <a:buSzPts val="1100"/>
              <a:buNone/>
            </a:pPr>
            <a:r>
              <a:rPr lang="en-GB"/>
              <a:t>Aplikasi backend memerlukan data yang disimpan dalam database, jadi aplikasi berkomunikasi dengan database server untuk mengambil atau memanipulasi data.</a:t>
            </a:r>
            <a:endParaRPr/>
          </a:p>
          <a:p>
            <a:pPr indent="0" lvl="0" marL="158750" rtl="0" algn="l">
              <a:lnSpc>
                <a:spcPct val="100000"/>
              </a:lnSpc>
              <a:spcBef>
                <a:spcPts val="0"/>
              </a:spcBef>
              <a:spcAft>
                <a:spcPts val="0"/>
              </a:spcAft>
              <a:buSzPts val="1100"/>
              <a:buNone/>
            </a:pPr>
            <a:r>
              <a:rPr b="1" lang="en-GB"/>
              <a:t>Database Server → Application Server</a:t>
            </a:r>
            <a:r>
              <a:rPr lang="en-GB"/>
              <a:t>:</a:t>
            </a:r>
            <a:endParaRPr/>
          </a:p>
          <a:p>
            <a:pPr indent="0" lvl="1" marL="615950" rtl="0" algn="l">
              <a:lnSpc>
                <a:spcPct val="100000"/>
              </a:lnSpc>
              <a:spcBef>
                <a:spcPts val="0"/>
              </a:spcBef>
              <a:spcAft>
                <a:spcPts val="0"/>
              </a:spcAft>
              <a:buSzPts val="1100"/>
              <a:buNone/>
            </a:pPr>
            <a:r>
              <a:rPr lang="en-GB"/>
              <a:t>Setelah database mengembalikan hasil yang diminta (seperti data pengguna, transaksi, dll), aplikasi backend mengolah dan menyiapkan data untuk ditampilkan.</a:t>
            </a:r>
            <a:endParaRPr/>
          </a:p>
          <a:p>
            <a:pPr indent="0" lvl="0" marL="158750" rtl="0" algn="l">
              <a:lnSpc>
                <a:spcPct val="100000"/>
              </a:lnSpc>
              <a:spcBef>
                <a:spcPts val="0"/>
              </a:spcBef>
              <a:spcAft>
                <a:spcPts val="0"/>
              </a:spcAft>
              <a:buSzPts val="1100"/>
              <a:buNone/>
            </a:pPr>
            <a:r>
              <a:rPr b="1" lang="en-GB"/>
              <a:t>Application Server → Web Server</a:t>
            </a:r>
            <a:r>
              <a:rPr lang="en-GB"/>
              <a:t>:</a:t>
            </a:r>
            <a:endParaRPr/>
          </a:p>
          <a:p>
            <a:pPr indent="0" lvl="1" marL="615950" rtl="0" algn="l">
              <a:lnSpc>
                <a:spcPct val="100000"/>
              </a:lnSpc>
              <a:spcBef>
                <a:spcPts val="0"/>
              </a:spcBef>
              <a:spcAft>
                <a:spcPts val="0"/>
              </a:spcAft>
              <a:buSzPts val="1100"/>
              <a:buNone/>
            </a:pPr>
            <a:r>
              <a:rPr lang="en-GB"/>
              <a:t>Aplikasi server mengirimkan respons (misalnya HTML, data JSON) kembali ke web server untuk diserahkan ke klien.</a:t>
            </a:r>
            <a:endParaRPr/>
          </a:p>
          <a:p>
            <a:pPr indent="0" lvl="0" marL="158750" rtl="0" algn="l">
              <a:lnSpc>
                <a:spcPct val="100000"/>
              </a:lnSpc>
              <a:spcBef>
                <a:spcPts val="0"/>
              </a:spcBef>
              <a:spcAft>
                <a:spcPts val="0"/>
              </a:spcAft>
              <a:buSzPts val="1100"/>
              <a:buNone/>
            </a:pPr>
            <a:r>
              <a:rPr b="1" lang="en-GB"/>
              <a:t>Web Server → Client</a:t>
            </a:r>
            <a:r>
              <a:rPr lang="en-GB"/>
              <a:t>:</a:t>
            </a:r>
            <a:endParaRPr/>
          </a:p>
          <a:p>
            <a:pPr indent="0" lvl="1" marL="615950" rtl="0" algn="l">
              <a:lnSpc>
                <a:spcPct val="100000"/>
              </a:lnSpc>
              <a:spcBef>
                <a:spcPts val="0"/>
              </a:spcBef>
              <a:spcAft>
                <a:spcPts val="0"/>
              </a:spcAft>
              <a:buSzPts val="1100"/>
              <a:buNone/>
            </a:pPr>
            <a:r>
              <a:rPr lang="en-GB"/>
              <a:t>Web server akhirnya mengirimkan hasil (misalnya, halaman web yang sudah diproses atau data JSON) ke klien untuk ditampilkan.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Sequence Diagram - Interaksi Client-Server</a:t>
            </a:r>
            <a:endParaRPr b="1"/>
          </a:p>
          <a:p>
            <a:pPr indent="0" lvl="0" marL="158750" rtl="0" algn="l">
              <a:lnSpc>
                <a:spcPct val="100000"/>
              </a:lnSpc>
              <a:spcBef>
                <a:spcPts val="0"/>
              </a:spcBef>
              <a:spcAft>
                <a:spcPts val="0"/>
              </a:spcAft>
              <a:buSzPts val="1100"/>
              <a:buNone/>
            </a:pPr>
            <a:r>
              <a:rPr lang="en-GB"/>
              <a:t>Diagram ini menggambarkan alur </a:t>
            </a:r>
            <a:r>
              <a:rPr b="1" lang="en-GB"/>
              <a:t>interaksi antara klien (pengguna) dan server</a:t>
            </a:r>
            <a:r>
              <a:rPr lang="en-GB"/>
              <a:t> pada sistem berbasis web.</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Tujuan Diagram:</a:t>
            </a:r>
            <a:endParaRPr b="1"/>
          </a:p>
          <a:p>
            <a:pPr indent="0" lvl="0" marL="158750" rtl="0" algn="l">
              <a:lnSpc>
                <a:spcPct val="100000"/>
              </a:lnSpc>
              <a:spcBef>
                <a:spcPts val="0"/>
              </a:spcBef>
              <a:spcAft>
                <a:spcPts val="0"/>
              </a:spcAft>
              <a:buSzPts val="1100"/>
              <a:buNone/>
            </a:pPr>
            <a:r>
              <a:rPr lang="en-GB"/>
              <a:t>Menampilkan alur permintaan dari klien ke server dan bagaimana data diproses serta dikembalikan oleh server.</a:t>
            </a:r>
            <a:endParaRPr/>
          </a:p>
          <a:p>
            <a:pPr indent="0" lvl="0" marL="158750" rtl="0" algn="l">
              <a:lnSpc>
                <a:spcPct val="100000"/>
              </a:lnSpc>
              <a:spcBef>
                <a:spcPts val="0"/>
              </a:spcBef>
              <a:spcAft>
                <a:spcPts val="0"/>
              </a:spcAft>
              <a:buSzPts val="1100"/>
              <a:buNone/>
            </a:pPr>
            <a:r>
              <a:rPr lang="en-GB"/>
              <a:t>Memperjelas komunikasi antar server dan klien di sistem berbasis web.</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Penjelasan Alur Interaksi:</a:t>
            </a:r>
            <a:endParaRPr b="1"/>
          </a:p>
          <a:p>
            <a:pPr indent="0" lvl="0" marL="158750" rtl="0" algn="l">
              <a:lnSpc>
                <a:spcPct val="100000"/>
              </a:lnSpc>
              <a:spcBef>
                <a:spcPts val="0"/>
              </a:spcBef>
              <a:spcAft>
                <a:spcPts val="0"/>
              </a:spcAft>
              <a:buSzPts val="1100"/>
              <a:buNone/>
            </a:pPr>
            <a:r>
              <a:rPr b="1" lang="en-GB"/>
              <a:t>Pengguna → Web Server</a:t>
            </a:r>
            <a:r>
              <a:rPr lang="en-GB"/>
              <a:t>:</a:t>
            </a:r>
            <a:endParaRPr/>
          </a:p>
          <a:p>
            <a:pPr indent="0" lvl="1" marL="615950" rtl="0" algn="l">
              <a:lnSpc>
                <a:spcPct val="100000"/>
              </a:lnSpc>
              <a:spcBef>
                <a:spcPts val="0"/>
              </a:spcBef>
              <a:spcAft>
                <a:spcPts val="0"/>
              </a:spcAft>
              <a:buSzPts val="1100"/>
              <a:buNone/>
            </a:pPr>
            <a:r>
              <a:rPr lang="en-GB"/>
              <a:t>Pengguna mengirimkan permintaan HTTP melalui browser atau aplikasi (misalnya, meminta halaman tertentu).</a:t>
            </a:r>
            <a:endParaRPr/>
          </a:p>
          <a:p>
            <a:pPr indent="0" lvl="0" marL="158750" rtl="0" algn="l">
              <a:lnSpc>
                <a:spcPct val="100000"/>
              </a:lnSpc>
              <a:spcBef>
                <a:spcPts val="0"/>
              </a:spcBef>
              <a:spcAft>
                <a:spcPts val="0"/>
              </a:spcAft>
              <a:buSzPts val="1100"/>
              <a:buNone/>
            </a:pPr>
            <a:r>
              <a:rPr b="1" lang="en-GB"/>
              <a:t>Web Server → Application Server</a:t>
            </a:r>
            <a:r>
              <a:rPr lang="en-GB"/>
              <a:t>:</a:t>
            </a:r>
            <a:endParaRPr/>
          </a:p>
          <a:p>
            <a:pPr indent="0" lvl="1" marL="615950" rtl="0" algn="l">
              <a:lnSpc>
                <a:spcPct val="100000"/>
              </a:lnSpc>
              <a:spcBef>
                <a:spcPts val="0"/>
              </a:spcBef>
              <a:spcAft>
                <a:spcPts val="0"/>
              </a:spcAft>
              <a:buSzPts val="1100"/>
              <a:buNone/>
            </a:pPr>
            <a:r>
              <a:rPr lang="en-GB"/>
              <a:t>Web Server menerima permintaan HTTP dan meneruskannya ke </a:t>
            </a:r>
            <a:r>
              <a:rPr b="1" lang="en-GB"/>
              <a:t>Application Server</a:t>
            </a:r>
            <a:r>
              <a:rPr lang="en-GB"/>
              <a:t> untuk diproses lebih lanjut (misalnya, autentikasi, logika bisnis).</a:t>
            </a:r>
            <a:endParaRPr/>
          </a:p>
          <a:p>
            <a:pPr indent="0" lvl="0" marL="158750" rtl="0" algn="l">
              <a:lnSpc>
                <a:spcPct val="100000"/>
              </a:lnSpc>
              <a:spcBef>
                <a:spcPts val="0"/>
              </a:spcBef>
              <a:spcAft>
                <a:spcPts val="0"/>
              </a:spcAft>
              <a:buSzPts val="1100"/>
              <a:buNone/>
            </a:pPr>
            <a:r>
              <a:rPr b="1" lang="en-GB"/>
              <a:t>Application Server → Database</a:t>
            </a:r>
            <a:r>
              <a:rPr lang="en-GB"/>
              <a:t>:</a:t>
            </a:r>
            <a:endParaRPr/>
          </a:p>
          <a:p>
            <a:pPr indent="0" lvl="1" marL="615950" rtl="0" algn="l">
              <a:lnSpc>
                <a:spcPct val="100000"/>
              </a:lnSpc>
              <a:spcBef>
                <a:spcPts val="0"/>
              </a:spcBef>
              <a:spcAft>
                <a:spcPts val="0"/>
              </a:spcAft>
              <a:buSzPts val="1100"/>
              <a:buNone/>
            </a:pPr>
            <a:r>
              <a:rPr b="1" lang="en-GB"/>
              <a:t>Application Server</a:t>
            </a:r>
            <a:r>
              <a:rPr lang="en-GB"/>
              <a:t> memerlukan data yang ada di </a:t>
            </a:r>
            <a:r>
              <a:rPr b="1" lang="en-GB"/>
              <a:t>Database</a:t>
            </a:r>
            <a:r>
              <a:rPr lang="en-GB"/>
              <a:t>, sehingga server ini mengirimkan query ke database untuk mendapatkan data yang diminta.</a:t>
            </a:r>
            <a:endParaRPr/>
          </a:p>
          <a:p>
            <a:pPr indent="0" lvl="0" marL="158750" rtl="0" algn="l">
              <a:lnSpc>
                <a:spcPct val="100000"/>
              </a:lnSpc>
              <a:spcBef>
                <a:spcPts val="0"/>
              </a:spcBef>
              <a:spcAft>
                <a:spcPts val="0"/>
              </a:spcAft>
              <a:buSzPts val="1100"/>
              <a:buNone/>
            </a:pPr>
            <a:r>
              <a:rPr b="1" lang="en-GB"/>
              <a:t>Database → Application Server</a:t>
            </a:r>
            <a:r>
              <a:rPr lang="en-GB"/>
              <a:t>:</a:t>
            </a:r>
            <a:endParaRPr/>
          </a:p>
          <a:p>
            <a:pPr indent="0" lvl="1" marL="615950" rtl="0" algn="l">
              <a:lnSpc>
                <a:spcPct val="100000"/>
              </a:lnSpc>
              <a:spcBef>
                <a:spcPts val="0"/>
              </a:spcBef>
              <a:spcAft>
                <a:spcPts val="0"/>
              </a:spcAft>
              <a:buSzPts val="1100"/>
              <a:buNone/>
            </a:pPr>
            <a:r>
              <a:rPr lang="en-GB"/>
              <a:t>Database mengembalikan data yang diminta (misalnya, data pengguna, transaksi, dll.).</a:t>
            </a:r>
            <a:endParaRPr/>
          </a:p>
          <a:p>
            <a:pPr indent="0" lvl="0" marL="158750" rtl="0" algn="l">
              <a:lnSpc>
                <a:spcPct val="100000"/>
              </a:lnSpc>
              <a:spcBef>
                <a:spcPts val="0"/>
              </a:spcBef>
              <a:spcAft>
                <a:spcPts val="0"/>
              </a:spcAft>
              <a:buSzPts val="1100"/>
              <a:buNone/>
            </a:pPr>
            <a:r>
              <a:rPr b="1" lang="en-GB"/>
              <a:t>Application Server → Web Server</a:t>
            </a:r>
            <a:r>
              <a:rPr lang="en-GB"/>
              <a:t>:</a:t>
            </a:r>
            <a:endParaRPr/>
          </a:p>
          <a:p>
            <a:pPr indent="0" lvl="1" marL="615950" rtl="0" algn="l">
              <a:lnSpc>
                <a:spcPct val="100000"/>
              </a:lnSpc>
              <a:spcBef>
                <a:spcPts val="0"/>
              </a:spcBef>
              <a:spcAft>
                <a:spcPts val="0"/>
              </a:spcAft>
              <a:buSzPts val="1100"/>
              <a:buNone/>
            </a:pPr>
            <a:r>
              <a:rPr lang="en-GB"/>
              <a:t>Setelah data diproses, </a:t>
            </a:r>
            <a:r>
              <a:rPr b="1" lang="en-GB"/>
              <a:t>Application Server</a:t>
            </a:r>
            <a:r>
              <a:rPr lang="en-GB"/>
              <a:t> mengirimkan hasilnya (HTML, JSON, atau data lainnya) kembali ke </a:t>
            </a:r>
            <a:r>
              <a:rPr b="1" lang="en-GB"/>
              <a:t>Web Server</a:t>
            </a:r>
            <a:r>
              <a:rPr lang="en-GB"/>
              <a:t>.</a:t>
            </a:r>
            <a:endParaRPr/>
          </a:p>
          <a:p>
            <a:pPr indent="0" lvl="0" marL="158750" rtl="0" algn="l">
              <a:lnSpc>
                <a:spcPct val="100000"/>
              </a:lnSpc>
              <a:spcBef>
                <a:spcPts val="0"/>
              </a:spcBef>
              <a:spcAft>
                <a:spcPts val="0"/>
              </a:spcAft>
              <a:buSzPts val="1100"/>
              <a:buNone/>
            </a:pPr>
            <a:r>
              <a:rPr b="1" lang="en-GB"/>
              <a:t>Web Server → Pengguna</a:t>
            </a:r>
            <a:r>
              <a:rPr lang="en-GB"/>
              <a:t>:</a:t>
            </a:r>
            <a:endParaRPr/>
          </a:p>
          <a:p>
            <a:pPr indent="0" lvl="1" marL="615950" rtl="0" algn="l">
              <a:lnSpc>
                <a:spcPct val="100000"/>
              </a:lnSpc>
              <a:spcBef>
                <a:spcPts val="0"/>
              </a:spcBef>
              <a:spcAft>
                <a:spcPts val="0"/>
              </a:spcAft>
              <a:buSzPts val="1100"/>
              <a:buNone/>
            </a:pPr>
            <a:r>
              <a:rPr b="1" lang="en-GB"/>
              <a:t>Web Server</a:t>
            </a:r>
            <a:r>
              <a:rPr lang="en-GB"/>
              <a:t> mengirimkan respons akhir (halaman web atau data) ke pengguna, yang akan ditampilkan di browser atau aplikasi.</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Component Diagram - Arsitektur Client-Server</a:t>
            </a:r>
            <a:endParaRPr b="1"/>
          </a:p>
          <a:p>
            <a:pPr indent="0" lvl="0" marL="158750" rtl="0" algn="l">
              <a:lnSpc>
                <a:spcPct val="100000"/>
              </a:lnSpc>
              <a:spcBef>
                <a:spcPts val="0"/>
              </a:spcBef>
              <a:spcAft>
                <a:spcPts val="0"/>
              </a:spcAft>
              <a:buSzPts val="1100"/>
              <a:buNone/>
            </a:pPr>
            <a:r>
              <a:rPr lang="en-GB"/>
              <a:t>Diagram ini menunjukkan </a:t>
            </a:r>
            <a:r>
              <a:rPr b="1" lang="en-GB"/>
              <a:t>komponen utama dalam arsitektur client-server</a:t>
            </a:r>
            <a:r>
              <a:rPr lang="en-GB"/>
              <a:t>, yang mencakup semua lapisan dan komponen yang terlibat dalam proses komunikasi antara klien dan server.</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Tujuan Diagram:</a:t>
            </a:r>
            <a:endParaRPr b="1"/>
          </a:p>
          <a:p>
            <a:pPr indent="-298450" lvl="0" marL="457200" rtl="0" algn="l">
              <a:lnSpc>
                <a:spcPct val="100000"/>
              </a:lnSpc>
              <a:spcBef>
                <a:spcPts val="0"/>
              </a:spcBef>
              <a:spcAft>
                <a:spcPts val="0"/>
              </a:spcAft>
              <a:buSzPts val="1100"/>
              <a:buChar char="●"/>
            </a:pPr>
            <a:r>
              <a:rPr lang="en-GB"/>
              <a:t>Menunjukkan komponen-komponen utama dalam arsitektur client-server dan bagaimana mereka saling berhubungan.</a:t>
            </a:r>
            <a:endParaRPr/>
          </a:p>
          <a:p>
            <a:pPr indent="-298450" lvl="0" marL="457200" rtl="0" algn="l">
              <a:lnSpc>
                <a:spcPct val="100000"/>
              </a:lnSpc>
              <a:spcBef>
                <a:spcPts val="0"/>
              </a:spcBef>
              <a:spcAft>
                <a:spcPts val="0"/>
              </a:spcAft>
              <a:buSzPts val="1100"/>
              <a:buChar char="●"/>
            </a:pPr>
            <a:r>
              <a:rPr lang="en-GB"/>
              <a:t>Memvisualisasikan pembagian tanggung jawab antara komponen front-end, back-end, dan penyimpanan data.</a:t>
            </a:r>
            <a:endParaRPr/>
          </a:p>
          <a:p>
            <a:pPr indent="-298450" lvl="0" marL="457200" rtl="0" algn="l">
              <a:lnSpc>
                <a:spcPct val="100000"/>
              </a:lnSpc>
              <a:spcBef>
                <a:spcPts val="0"/>
              </a:spcBef>
              <a:spcAft>
                <a:spcPts val="0"/>
              </a:spcAft>
              <a:buSzPts val="1100"/>
              <a:buChar char="●"/>
            </a:pPr>
            <a:r>
              <a:rPr lang="en-GB"/>
              <a:t>Memberikan gambaran modular tentang bagaimana aplikasi web dapat diskalakan dan dipelihara dengan memisahkan setiap lapisan sesuai dengan fungsinya.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Penjelasan Komponen:</a:t>
            </a:r>
            <a:endParaRPr b="1"/>
          </a:p>
          <a:p>
            <a:pPr indent="0" lvl="0" marL="158750" rtl="0" algn="l">
              <a:lnSpc>
                <a:spcPct val="100000"/>
              </a:lnSpc>
              <a:spcBef>
                <a:spcPts val="0"/>
              </a:spcBef>
              <a:spcAft>
                <a:spcPts val="0"/>
              </a:spcAft>
              <a:buSzPts val="1100"/>
              <a:buNone/>
            </a:pPr>
            <a:r>
              <a:rPr b="1" lang="en-GB"/>
              <a:t>Client (Browser atau Aplikasi Pengguna) 🙋</a:t>
            </a:r>
            <a:r>
              <a:rPr lang="en-GB"/>
              <a:t>:</a:t>
            </a:r>
            <a:endParaRPr/>
          </a:p>
          <a:p>
            <a:pPr indent="0" lvl="1" marL="615950" rtl="0" algn="l">
              <a:lnSpc>
                <a:spcPct val="100000"/>
              </a:lnSpc>
              <a:spcBef>
                <a:spcPts val="0"/>
              </a:spcBef>
              <a:spcAft>
                <a:spcPts val="0"/>
              </a:spcAft>
              <a:buSzPts val="1100"/>
              <a:buNone/>
            </a:pPr>
            <a:r>
              <a:rPr lang="en-GB"/>
              <a:t>Merupakan perangkat yang digunakan pengguna untuk mengakses aplikasi web, seperti browser di komputer atau aplikasi di ponsel pintar.</a:t>
            </a:r>
            <a:endParaRPr/>
          </a:p>
          <a:p>
            <a:pPr indent="0" lvl="1" marL="615950" rtl="0" algn="l">
              <a:lnSpc>
                <a:spcPct val="100000"/>
              </a:lnSpc>
              <a:spcBef>
                <a:spcPts val="0"/>
              </a:spcBef>
              <a:spcAft>
                <a:spcPts val="0"/>
              </a:spcAft>
              <a:buSzPts val="1100"/>
              <a:buNone/>
            </a:pPr>
            <a:r>
              <a:rPr lang="en-GB"/>
              <a:t>Klien mengirimkan permintaan HTTP (seperti mengakses URL atau mengklik tombol).</a:t>
            </a:r>
            <a:endParaRPr/>
          </a:p>
          <a:p>
            <a:pPr indent="0" lvl="0" marL="158750" rtl="0" algn="l">
              <a:lnSpc>
                <a:spcPct val="100000"/>
              </a:lnSpc>
              <a:spcBef>
                <a:spcPts val="0"/>
              </a:spcBef>
              <a:spcAft>
                <a:spcPts val="0"/>
              </a:spcAft>
              <a:buSzPts val="1100"/>
              <a:buNone/>
            </a:pPr>
            <a:r>
              <a:rPr b="1" lang="en-GB"/>
              <a:t>Web Server 🌐</a:t>
            </a:r>
            <a:r>
              <a:rPr lang="en-GB"/>
              <a:t>:</a:t>
            </a:r>
            <a:endParaRPr/>
          </a:p>
          <a:p>
            <a:pPr indent="0" lvl="1" marL="615950" rtl="0" algn="l">
              <a:lnSpc>
                <a:spcPct val="100000"/>
              </a:lnSpc>
              <a:spcBef>
                <a:spcPts val="0"/>
              </a:spcBef>
              <a:spcAft>
                <a:spcPts val="0"/>
              </a:spcAft>
              <a:buSzPts val="1100"/>
              <a:buNone/>
            </a:pPr>
            <a:r>
              <a:rPr lang="en-GB"/>
              <a:t>Server yang menerima permintaan HTTP dari klien.</a:t>
            </a:r>
            <a:endParaRPr/>
          </a:p>
          <a:p>
            <a:pPr indent="0" lvl="1" marL="615950" rtl="0" algn="l">
              <a:lnSpc>
                <a:spcPct val="100000"/>
              </a:lnSpc>
              <a:spcBef>
                <a:spcPts val="0"/>
              </a:spcBef>
              <a:spcAft>
                <a:spcPts val="0"/>
              </a:spcAft>
              <a:buSzPts val="1100"/>
              <a:buNone/>
            </a:pPr>
            <a:r>
              <a:rPr lang="en-GB"/>
              <a:t>Bertugas untuk meneruskan permintaan ke </a:t>
            </a:r>
            <a:r>
              <a:rPr b="1" lang="en-GB"/>
              <a:t>Application Server</a:t>
            </a:r>
            <a:r>
              <a:rPr lang="en-GB"/>
              <a:t> untuk diproses lebih lanjut.</a:t>
            </a:r>
            <a:endParaRPr/>
          </a:p>
          <a:p>
            <a:pPr indent="0" lvl="0" marL="158750" rtl="0" algn="l">
              <a:lnSpc>
                <a:spcPct val="100000"/>
              </a:lnSpc>
              <a:spcBef>
                <a:spcPts val="0"/>
              </a:spcBef>
              <a:spcAft>
                <a:spcPts val="0"/>
              </a:spcAft>
              <a:buSzPts val="1100"/>
              <a:buNone/>
            </a:pPr>
            <a:r>
              <a:rPr b="1" lang="en-GB"/>
              <a:t>Application Server ⚙️</a:t>
            </a:r>
            <a:r>
              <a:rPr lang="en-GB"/>
              <a:t>:</a:t>
            </a:r>
            <a:endParaRPr/>
          </a:p>
          <a:p>
            <a:pPr indent="0" lvl="1" marL="615950" rtl="0" algn="l">
              <a:lnSpc>
                <a:spcPct val="100000"/>
              </a:lnSpc>
              <a:spcBef>
                <a:spcPts val="0"/>
              </a:spcBef>
              <a:spcAft>
                <a:spcPts val="0"/>
              </a:spcAft>
              <a:buSzPts val="1100"/>
              <a:buNone/>
            </a:pPr>
            <a:r>
              <a:rPr lang="en-GB"/>
              <a:t>Menangani logika bisnis dan pemrosesan data.</a:t>
            </a:r>
            <a:endParaRPr/>
          </a:p>
          <a:p>
            <a:pPr indent="0" lvl="1" marL="615950" rtl="0" algn="l">
              <a:lnSpc>
                <a:spcPct val="100000"/>
              </a:lnSpc>
              <a:spcBef>
                <a:spcPts val="0"/>
              </a:spcBef>
              <a:spcAft>
                <a:spcPts val="0"/>
              </a:spcAft>
              <a:buSzPts val="1100"/>
              <a:buNone/>
            </a:pPr>
            <a:r>
              <a:rPr lang="en-GB"/>
              <a:t>Server ini mengelola permintaan yang lebih kompleks, seperti autentikasi, pengolahan data, dan interaksi dengan database.</a:t>
            </a:r>
            <a:endParaRPr/>
          </a:p>
          <a:p>
            <a:pPr indent="0" lvl="0" marL="158750" rtl="0" algn="l">
              <a:lnSpc>
                <a:spcPct val="100000"/>
              </a:lnSpc>
              <a:spcBef>
                <a:spcPts val="0"/>
              </a:spcBef>
              <a:spcAft>
                <a:spcPts val="0"/>
              </a:spcAft>
              <a:buSzPts val="1100"/>
              <a:buNone/>
            </a:pPr>
            <a:r>
              <a:rPr b="1" lang="en-GB"/>
              <a:t>Cache 🧠</a:t>
            </a:r>
            <a:r>
              <a:rPr lang="en-GB"/>
              <a:t>:</a:t>
            </a:r>
            <a:endParaRPr/>
          </a:p>
          <a:p>
            <a:pPr indent="0" lvl="1" marL="615950" rtl="0" algn="l">
              <a:lnSpc>
                <a:spcPct val="100000"/>
              </a:lnSpc>
              <a:spcBef>
                <a:spcPts val="0"/>
              </a:spcBef>
              <a:spcAft>
                <a:spcPts val="0"/>
              </a:spcAft>
              <a:buSzPts val="1100"/>
              <a:buNone/>
            </a:pPr>
            <a:r>
              <a:rPr lang="en-GB"/>
              <a:t>Sistem penyimpanan sementara untuk mengurangi beban pada database.</a:t>
            </a:r>
            <a:endParaRPr/>
          </a:p>
          <a:p>
            <a:pPr indent="0" lvl="1" marL="615950" rtl="0" algn="l">
              <a:lnSpc>
                <a:spcPct val="100000"/>
              </a:lnSpc>
              <a:spcBef>
                <a:spcPts val="0"/>
              </a:spcBef>
              <a:spcAft>
                <a:spcPts val="0"/>
              </a:spcAft>
              <a:buSzPts val="1100"/>
              <a:buNone/>
            </a:pPr>
            <a:r>
              <a:rPr lang="en-GB"/>
              <a:t>Jika data tersedia di cache, </a:t>
            </a:r>
            <a:r>
              <a:rPr b="1" lang="en-GB"/>
              <a:t>Application Server</a:t>
            </a:r>
            <a:r>
              <a:rPr lang="en-GB"/>
              <a:t> dapat mengambilnya dengan cepat tanpa perlu melakukan query ke database.</a:t>
            </a:r>
            <a:endParaRPr/>
          </a:p>
          <a:p>
            <a:pPr indent="0" lvl="0" marL="158750" rtl="0" algn="l">
              <a:lnSpc>
                <a:spcPct val="100000"/>
              </a:lnSpc>
              <a:spcBef>
                <a:spcPts val="0"/>
              </a:spcBef>
              <a:spcAft>
                <a:spcPts val="0"/>
              </a:spcAft>
              <a:buSzPts val="1100"/>
              <a:buNone/>
            </a:pPr>
            <a:r>
              <a:rPr b="1" lang="en-GB"/>
              <a:t>Database Server 🗄️</a:t>
            </a:r>
            <a:r>
              <a:rPr lang="en-GB"/>
              <a:t>:</a:t>
            </a:r>
            <a:endParaRPr/>
          </a:p>
          <a:p>
            <a:pPr indent="0" lvl="1" marL="615950" rtl="0" algn="l">
              <a:lnSpc>
                <a:spcPct val="100000"/>
              </a:lnSpc>
              <a:spcBef>
                <a:spcPts val="0"/>
              </a:spcBef>
              <a:spcAft>
                <a:spcPts val="0"/>
              </a:spcAft>
              <a:buSzPts val="1100"/>
              <a:buNone/>
            </a:pPr>
            <a:r>
              <a:rPr lang="en-GB"/>
              <a:t>Tempat penyimpanan data yang lebih permanen.</a:t>
            </a:r>
            <a:endParaRPr/>
          </a:p>
          <a:p>
            <a:pPr indent="0" lvl="1" marL="615950" rtl="0" algn="l">
              <a:lnSpc>
                <a:spcPct val="100000"/>
              </a:lnSpc>
              <a:spcBef>
                <a:spcPts val="0"/>
              </a:spcBef>
              <a:spcAft>
                <a:spcPts val="0"/>
              </a:spcAft>
              <a:buSzPts val="1100"/>
              <a:buNone/>
            </a:pPr>
            <a:r>
              <a:rPr lang="en-GB"/>
              <a:t>Database mengelola data aplikasi, dan </a:t>
            </a:r>
            <a:r>
              <a:rPr b="1" lang="en-GB"/>
              <a:t>Application Server</a:t>
            </a:r>
            <a:r>
              <a:rPr lang="en-GB"/>
              <a:t> mengaksesnya untuk menyelesaikan permintaan pengguna.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a:t>Arsitektur Microkernel dirancang dengan filosofi minimalis: hanya menyediakan layanan inti yang sangat dasar, sementara fitur lainnya ditambahkan melalui plugin atau ekstensi modular. Ini memungkinkan pengembangan sistem yang sangat fleksibel dan mudah dimodifikasi.</a:t>
            </a:r>
            <a:endParaRPr/>
          </a:p>
          <a:p>
            <a:pPr indent="-298450" lvl="0" marL="457200" rtl="0" algn="l">
              <a:lnSpc>
                <a:spcPct val="100000"/>
              </a:lnSpc>
              <a:spcBef>
                <a:spcPts val="0"/>
              </a:spcBef>
              <a:spcAft>
                <a:spcPts val="0"/>
              </a:spcAft>
              <a:buSzPts val="1100"/>
              <a:buChar char="●"/>
            </a:pPr>
            <a:r>
              <a:rPr lang="en-GB"/>
              <a:t>Arsitektur </a:t>
            </a:r>
            <a:r>
              <a:rPr b="1" lang="en-GB"/>
              <a:t>Microkernel</a:t>
            </a:r>
            <a:r>
              <a:rPr lang="en-GB"/>
              <a:t> adalah salah satu gaya arsitektur perangkat lunak di mana </a:t>
            </a:r>
            <a:r>
              <a:rPr b="1" lang="en-GB"/>
              <a:t>kernel utama</a:t>
            </a:r>
            <a:r>
              <a:rPr lang="en-GB"/>
              <a:t> bertanggung jawab untuk menyediakan fungsionalitas dasar, sementara </a:t>
            </a:r>
            <a:r>
              <a:rPr b="1" lang="en-GB"/>
              <a:t>fitur tambahan</a:t>
            </a:r>
            <a:r>
              <a:rPr lang="en-GB"/>
              <a:t> atau </a:t>
            </a:r>
            <a:r>
              <a:rPr b="1" lang="en-GB"/>
              <a:t>layanan opsional</a:t>
            </a:r>
            <a:r>
              <a:rPr lang="en-GB"/>
              <a:t> ditangani oleh plugin atau komponen eksternal. </a:t>
            </a:r>
            <a:endParaRPr/>
          </a:p>
          <a:p>
            <a:pPr indent="-298450" lvl="0" marL="457200" rtl="0" algn="l">
              <a:lnSpc>
                <a:spcPct val="100000"/>
              </a:lnSpc>
              <a:spcBef>
                <a:spcPts val="0"/>
              </a:spcBef>
              <a:spcAft>
                <a:spcPts val="0"/>
              </a:spcAft>
              <a:buSzPts val="1100"/>
              <a:buChar char="●"/>
            </a:pPr>
            <a:r>
              <a:rPr lang="en-GB"/>
              <a:t>Pada sistem berbasis web, microkernel berfokus pada pemisahan fungsionalitas inti dari fungsionalitas tambahan yang dapat dipasang atau diperbarui tanpa memengaruhi sistem secara keseluruhan.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Model ini sering digunakan dalam sistem operasi modern maupun platform pengembangan perangkat lunak seperti Eclipse, di mana pengguna dapat menambahkan fungsionalitas sesuai kebutuhan tanpa menyentuh sistem inti.</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Namun, dengan kelebihan fleksibilitas datang tantangan kompleksitas dalam pengelolaan ketergantungan antar modul dan potensi overhead komunikasi. Desain yang baik dan dokumentasi yang kuat sangat penting dalam arsitektur ini.</a:t>
            </a:r>
            <a:endParaRPr/>
          </a:p>
          <a:p>
            <a:pPr indent="-298450" lvl="1" marL="914400" rtl="0" algn="l">
              <a:lnSpc>
                <a:spcPct val="100000"/>
              </a:lnSpc>
              <a:spcBef>
                <a:spcPts val="0"/>
              </a:spcBef>
              <a:spcAft>
                <a:spcPts val="0"/>
              </a:spcAft>
              <a:buSzPts val="1100"/>
              <a:buChar char="○"/>
            </a:pPr>
            <a:r>
              <a:rPr b="1" lang="en-GB"/>
              <a:t>Fleksibilitas</a:t>
            </a:r>
            <a:r>
              <a:rPr lang="en-GB"/>
              <a:t>: Fungsionalitas tambahan dapat ditambahkan atau dihapus tanpa memengaruhi sistem utama.</a:t>
            </a:r>
            <a:endParaRPr/>
          </a:p>
          <a:p>
            <a:pPr indent="-298450" lvl="1" marL="914400" rtl="0" algn="l">
              <a:lnSpc>
                <a:spcPct val="100000"/>
              </a:lnSpc>
              <a:spcBef>
                <a:spcPts val="0"/>
              </a:spcBef>
              <a:spcAft>
                <a:spcPts val="0"/>
              </a:spcAft>
              <a:buSzPts val="1100"/>
              <a:buChar char="○"/>
            </a:pPr>
            <a:r>
              <a:rPr b="1" lang="en-GB"/>
              <a:t>Skalabilitas</a:t>
            </a:r>
            <a:r>
              <a:rPr lang="en-GB"/>
              <a:t>: Anda dapat memperluas sistem dengan menambahkan plugin baru yang menangani fitur atau kebutuhan spesifik tanpa mengubah kode dasar.</a:t>
            </a:r>
            <a:endParaRPr/>
          </a:p>
          <a:p>
            <a:pPr indent="-298450" lvl="1" marL="914400" rtl="0" algn="l">
              <a:lnSpc>
                <a:spcPct val="100000"/>
              </a:lnSpc>
              <a:spcBef>
                <a:spcPts val="0"/>
              </a:spcBef>
              <a:spcAft>
                <a:spcPts val="0"/>
              </a:spcAft>
              <a:buSzPts val="1100"/>
              <a:buChar char="○"/>
            </a:pPr>
            <a:r>
              <a:rPr b="1" lang="en-GB"/>
              <a:t>Modularitas</a:t>
            </a:r>
            <a:r>
              <a:rPr lang="en-GB"/>
              <a:t>: Setiap plugin dapat dikembangkan dan dikelola secara terpisah, memudahkan pengembangan dan pemeliharaan aplikasi.</a:t>
            </a:r>
            <a:endParaRPr/>
          </a:p>
          <a:p>
            <a:pPr indent="-228600" lvl="1" marL="9144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Penjelasan dari Diagram:</a:t>
            </a:r>
            <a:endParaRPr b="1"/>
          </a:p>
          <a:p>
            <a:pPr indent="0" lvl="0" marL="158750" rtl="0" algn="l">
              <a:lnSpc>
                <a:spcPct val="100000"/>
              </a:lnSpc>
              <a:spcBef>
                <a:spcPts val="0"/>
              </a:spcBef>
              <a:spcAft>
                <a:spcPts val="0"/>
              </a:spcAft>
              <a:buSzPts val="1100"/>
              <a:buNone/>
            </a:pPr>
            <a:r>
              <a:rPr b="1" lang="en-GB"/>
              <a:t>User Interface (UI)</a:t>
            </a:r>
            <a:r>
              <a:rPr lang="en-GB"/>
              <a:t>:</a:t>
            </a:r>
            <a:endParaRPr/>
          </a:p>
          <a:p>
            <a:pPr indent="0" lvl="1" marL="615950" rtl="0" algn="l">
              <a:lnSpc>
                <a:spcPct val="100000"/>
              </a:lnSpc>
              <a:spcBef>
                <a:spcPts val="0"/>
              </a:spcBef>
              <a:spcAft>
                <a:spcPts val="0"/>
              </a:spcAft>
              <a:buSzPts val="1100"/>
              <a:buNone/>
            </a:pPr>
            <a:r>
              <a:rPr lang="en-GB"/>
              <a:t>Pengguna mengakses aplikasi web melalui antarmuka yang dibuat dengan teknologi frontend seperti React, Angular, atau Vue.js.</a:t>
            </a:r>
            <a:endParaRPr/>
          </a:p>
          <a:p>
            <a:pPr indent="0" lvl="1" marL="615950" rtl="0" algn="l">
              <a:lnSpc>
                <a:spcPct val="100000"/>
              </a:lnSpc>
              <a:spcBef>
                <a:spcPts val="0"/>
              </a:spcBef>
              <a:spcAft>
                <a:spcPts val="0"/>
              </a:spcAft>
              <a:buSzPts val="1100"/>
              <a:buNone/>
            </a:pPr>
            <a:r>
              <a:rPr lang="en-GB"/>
              <a:t>UI ini mengirimkan permintaan ke </a:t>
            </a:r>
            <a:r>
              <a:rPr b="1" lang="en-GB"/>
              <a:t>Microkernel</a:t>
            </a:r>
            <a:r>
              <a:rPr lang="en-GB"/>
              <a:t> untuk mendapatkan fungsionalitas dasar seperti pengelolaan sesi atau rute halaman.</a:t>
            </a:r>
            <a:endParaRPr/>
          </a:p>
          <a:p>
            <a:pPr indent="0" lvl="0" marL="158750" rtl="0" algn="l">
              <a:lnSpc>
                <a:spcPct val="100000"/>
              </a:lnSpc>
              <a:spcBef>
                <a:spcPts val="0"/>
              </a:spcBef>
              <a:spcAft>
                <a:spcPts val="0"/>
              </a:spcAft>
              <a:buSzPts val="1100"/>
              <a:buNone/>
            </a:pPr>
            <a:r>
              <a:rPr b="1" lang="en-GB"/>
              <a:t>Microkernel (Core)</a:t>
            </a:r>
            <a:r>
              <a:rPr lang="en-GB"/>
              <a:t>:</a:t>
            </a:r>
            <a:endParaRPr/>
          </a:p>
          <a:p>
            <a:pPr indent="0" lvl="1" marL="615950" rtl="0" algn="l">
              <a:lnSpc>
                <a:spcPct val="100000"/>
              </a:lnSpc>
              <a:spcBef>
                <a:spcPts val="0"/>
              </a:spcBef>
              <a:spcAft>
                <a:spcPts val="0"/>
              </a:spcAft>
              <a:buSzPts val="1100"/>
              <a:buNone/>
            </a:pPr>
            <a:r>
              <a:rPr lang="en-GB"/>
              <a:t>Berfungsi sebagai "inti" dari sistem.</a:t>
            </a:r>
            <a:endParaRPr/>
          </a:p>
          <a:p>
            <a:pPr indent="0" lvl="1" marL="615950" rtl="0" algn="l">
              <a:lnSpc>
                <a:spcPct val="100000"/>
              </a:lnSpc>
              <a:spcBef>
                <a:spcPts val="0"/>
              </a:spcBef>
              <a:spcAft>
                <a:spcPts val="0"/>
              </a:spcAft>
              <a:buSzPts val="1100"/>
              <a:buNone/>
            </a:pPr>
            <a:r>
              <a:rPr lang="en-GB"/>
              <a:t>Menangani tugas-tugas umum seperti routing permintaan dari pengguna ke berbagai plugin, manajemen sesi, dan pengaturan dasar lainnya.</a:t>
            </a:r>
            <a:endParaRPr/>
          </a:p>
          <a:p>
            <a:pPr indent="0" lvl="1" marL="615950" rtl="0" algn="l">
              <a:lnSpc>
                <a:spcPct val="100000"/>
              </a:lnSpc>
              <a:spcBef>
                <a:spcPts val="0"/>
              </a:spcBef>
              <a:spcAft>
                <a:spcPts val="0"/>
              </a:spcAft>
              <a:buSzPts val="1100"/>
              <a:buNone/>
            </a:pPr>
            <a:r>
              <a:rPr b="1" lang="en-GB"/>
              <a:t>Routing</a:t>
            </a:r>
            <a:r>
              <a:rPr lang="en-GB"/>
              <a:t> permintaan dan pengelolaan sesi adalah beberapa contoh fungsionalitas inti yang disediakan oleh microkernel.</a:t>
            </a:r>
            <a:endParaRPr/>
          </a:p>
          <a:p>
            <a:pPr indent="0" lvl="0" marL="158750" rtl="0" algn="l">
              <a:lnSpc>
                <a:spcPct val="100000"/>
              </a:lnSpc>
              <a:spcBef>
                <a:spcPts val="0"/>
              </a:spcBef>
              <a:spcAft>
                <a:spcPts val="0"/>
              </a:spcAft>
              <a:buSzPts val="1100"/>
              <a:buNone/>
            </a:pPr>
            <a:r>
              <a:rPr b="1" lang="en-GB"/>
              <a:t>Plugin (Ekstensi)</a:t>
            </a:r>
            <a:r>
              <a:rPr lang="en-GB"/>
              <a:t>:</a:t>
            </a:r>
            <a:endParaRPr/>
          </a:p>
          <a:p>
            <a:pPr indent="0" lvl="1" marL="615950" rtl="0" algn="l">
              <a:lnSpc>
                <a:spcPct val="100000"/>
              </a:lnSpc>
              <a:spcBef>
                <a:spcPts val="0"/>
              </a:spcBef>
              <a:spcAft>
                <a:spcPts val="0"/>
              </a:spcAft>
              <a:buSzPts val="1100"/>
              <a:buNone/>
            </a:pPr>
            <a:r>
              <a:rPr b="1" lang="en-GB"/>
              <a:t>Plugin 1</a:t>
            </a:r>
            <a:r>
              <a:rPr lang="en-GB"/>
              <a:t>: Misalnya, plugin untuk </a:t>
            </a:r>
            <a:r>
              <a:rPr b="1" lang="en-GB"/>
              <a:t>autentikasi</a:t>
            </a:r>
            <a:r>
              <a:rPr lang="en-GB"/>
              <a:t> (misalnya menggunakan OAuth atau JWT). Plugin ini diinstal untuk menangani otentikasi pengguna secara terpisah dari sistem utama.</a:t>
            </a:r>
            <a:endParaRPr/>
          </a:p>
          <a:p>
            <a:pPr indent="0" lvl="1" marL="615950" rtl="0" algn="l">
              <a:lnSpc>
                <a:spcPct val="100000"/>
              </a:lnSpc>
              <a:spcBef>
                <a:spcPts val="0"/>
              </a:spcBef>
              <a:spcAft>
                <a:spcPts val="0"/>
              </a:spcAft>
              <a:buSzPts val="1100"/>
              <a:buNone/>
            </a:pPr>
            <a:r>
              <a:rPr b="1" lang="en-GB"/>
              <a:t>Plugin 2</a:t>
            </a:r>
            <a:r>
              <a:rPr lang="en-GB"/>
              <a:t>: Misalnya, plugin untuk </a:t>
            </a:r>
            <a:r>
              <a:rPr b="1" lang="en-GB"/>
              <a:t>pembayaran</a:t>
            </a:r>
            <a:r>
              <a:rPr lang="en-GB"/>
              <a:t> (misalnya, Stripe atau PayPal) yang memungkinkan integrasi pembayaran dalam aplikasi tanpa memodifikasi microkernel.</a:t>
            </a:r>
            <a:endParaRPr/>
          </a:p>
          <a:p>
            <a:pPr indent="0" lvl="1" marL="615950" rtl="0" algn="l">
              <a:lnSpc>
                <a:spcPct val="100000"/>
              </a:lnSpc>
              <a:spcBef>
                <a:spcPts val="0"/>
              </a:spcBef>
              <a:spcAft>
                <a:spcPts val="0"/>
              </a:spcAft>
              <a:buSzPts val="1100"/>
              <a:buNone/>
            </a:pPr>
            <a:r>
              <a:rPr lang="en-GB"/>
              <a:t>Plugin dapat ditambahkan atau dihapus sesuai dengan kebutuhan aplikasi tanpa mempengaruhi microkernel.</a:t>
            </a:r>
            <a:endParaRPr/>
          </a:p>
          <a:p>
            <a:pPr indent="0" lvl="0" marL="158750" rtl="0" algn="l">
              <a:lnSpc>
                <a:spcPct val="100000"/>
              </a:lnSpc>
              <a:spcBef>
                <a:spcPts val="0"/>
              </a:spcBef>
              <a:spcAft>
                <a:spcPts val="0"/>
              </a:spcAft>
              <a:buSzPts val="1100"/>
              <a:buNone/>
            </a:pPr>
            <a:r>
              <a:rPr b="1" lang="en-GB"/>
              <a:t>External Services (Layanan Eksternal)</a:t>
            </a:r>
            <a:r>
              <a:rPr lang="en-GB"/>
              <a:t>:</a:t>
            </a:r>
            <a:endParaRPr/>
          </a:p>
          <a:p>
            <a:pPr indent="0" lvl="1" marL="615950" rtl="0" algn="l">
              <a:lnSpc>
                <a:spcPct val="100000"/>
              </a:lnSpc>
              <a:spcBef>
                <a:spcPts val="0"/>
              </a:spcBef>
              <a:spcAft>
                <a:spcPts val="0"/>
              </a:spcAft>
              <a:buSzPts val="1100"/>
              <a:buNone/>
            </a:pPr>
            <a:r>
              <a:rPr lang="en-GB"/>
              <a:t>Layanan pihak ketiga dapat diintegrasikan melalui plugin untuk menyediakan fungsionalitas eksternal. Ini bisa termasuk layanan notifikasi (misalnya, Twilio), pengiriman email, atau analitik (misalnya, Google Analytics).</a:t>
            </a:r>
            <a:endParaRPr/>
          </a:p>
          <a:p>
            <a:pPr indent="0" lvl="0" marL="158750" rtl="0" algn="l">
              <a:lnSpc>
                <a:spcPct val="100000"/>
              </a:lnSpc>
              <a:spcBef>
                <a:spcPts val="0"/>
              </a:spcBef>
              <a:spcAft>
                <a:spcPts val="0"/>
              </a:spcAft>
              <a:buSzPts val="1100"/>
              <a:buNone/>
            </a:pPr>
            <a:r>
              <a:rPr b="1" lang="en-GB"/>
              <a:t>Database</a:t>
            </a:r>
            <a:r>
              <a:rPr lang="en-GB"/>
              <a:t>:</a:t>
            </a:r>
            <a:endParaRPr/>
          </a:p>
          <a:p>
            <a:pPr indent="0" lvl="1" marL="615950" rtl="0" algn="l">
              <a:lnSpc>
                <a:spcPct val="100000"/>
              </a:lnSpc>
              <a:spcBef>
                <a:spcPts val="0"/>
              </a:spcBef>
              <a:spcAft>
                <a:spcPts val="0"/>
              </a:spcAft>
              <a:buSzPts val="1100"/>
              <a:buNone/>
            </a:pPr>
            <a:r>
              <a:rPr b="1" lang="en-GB"/>
              <a:t>Database utama</a:t>
            </a:r>
            <a:r>
              <a:rPr lang="en-GB"/>
              <a:t> digunakan oleh plugin untuk menyimpan data yang relevan (misalnya, data pengguna atau transaksi).</a:t>
            </a:r>
            <a:endParaRPr/>
          </a:p>
          <a:p>
            <a:pPr indent="0" lvl="1" marL="615950" rtl="0" algn="l">
              <a:lnSpc>
                <a:spcPct val="100000"/>
              </a:lnSpc>
              <a:spcBef>
                <a:spcPts val="0"/>
              </a:spcBef>
              <a:spcAft>
                <a:spcPts val="0"/>
              </a:spcAft>
              <a:buSzPts val="1100"/>
              <a:buNone/>
            </a:pPr>
            <a:r>
              <a:rPr lang="en-GB"/>
              <a:t>Database eksternal dapat digunakan oleh plugin pihak ketiga atau API eksternal untuk menyimpan data atau mengambil data dari layanan lain.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Alur:</a:t>
            </a:r>
            <a:endParaRPr b="1"/>
          </a:p>
          <a:p>
            <a:pPr indent="0" lvl="0" marL="158750" rtl="0" algn="l">
              <a:lnSpc>
                <a:spcPct val="100000"/>
              </a:lnSpc>
              <a:spcBef>
                <a:spcPts val="0"/>
              </a:spcBef>
              <a:spcAft>
                <a:spcPts val="0"/>
              </a:spcAft>
              <a:buSzPts val="1100"/>
              <a:buNone/>
            </a:pPr>
            <a:r>
              <a:rPr b="1" lang="en-GB"/>
              <a:t>Pengguna → UI</a:t>
            </a:r>
            <a:r>
              <a:rPr lang="en-GB"/>
              <a:t>: Pengguna mengirimkan permintaan login.</a:t>
            </a:r>
            <a:endParaRPr/>
          </a:p>
          <a:p>
            <a:pPr indent="0" lvl="0" marL="158750" rtl="0" algn="l">
              <a:lnSpc>
                <a:spcPct val="100000"/>
              </a:lnSpc>
              <a:spcBef>
                <a:spcPts val="0"/>
              </a:spcBef>
              <a:spcAft>
                <a:spcPts val="0"/>
              </a:spcAft>
              <a:buSzPts val="1100"/>
              <a:buNone/>
            </a:pPr>
            <a:r>
              <a:rPr b="1" lang="en-GB"/>
              <a:t>UI → Microkernel</a:t>
            </a:r>
            <a:r>
              <a:rPr lang="en-GB"/>
              <a:t>: UI meneruskan permintaan ke microkernel untuk diproses.</a:t>
            </a:r>
            <a:endParaRPr/>
          </a:p>
          <a:p>
            <a:pPr indent="0" lvl="0" marL="158750" rtl="0" algn="l">
              <a:lnSpc>
                <a:spcPct val="100000"/>
              </a:lnSpc>
              <a:spcBef>
                <a:spcPts val="0"/>
              </a:spcBef>
              <a:spcAft>
                <a:spcPts val="0"/>
              </a:spcAft>
              <a:buSzPts val="1100"/>
              <a:buNone/>
            </a:pPr>
            <a:r>
              <a:rPr b="1" lang="en-GB"/>
              <a:t>Microkernel → PluginAuth</a:t>
            </a:r>
            <a:r>
              <a:rPr lang="en-GB"/>
              <a:t>: Microkernel memanggil plugin autentikasi untuk memverifikasi kredensial pengguna.</a:t>
            </a:r>
            <a:endParaRPr/>
          </a:p>
          <a:p>
            <a:pPr indent="0" lvl="0" marL="158750" rtl="0" algn="l">
              <a:lnSpc>
                <a:spcPct val="100000"/>
              </a:lnSpc>
              <a:spcBef>
                <a:spcPts val="0"/>
              </a:spcBef>
              <a:spcAft>
                <a:spcPts val="0"/>
              </a:spcAft>
              <a:buSzPts val="1100"/>
              <a:buNone/>
            </a:pPr>
            <a:r>
              <a:rPr b="1" lang="en-GB"/>
              <a:t>PluginAuth → Database</a:t>
            </a:r>
            <a:r>
              <a:rPr lang="en-GB"/>
              <a:t>: Plugin autentikasi memeriksa kredensial pengguna pada database.</a:t>
            </a:r>
            <a:endParaRPr/>
          </a:p>
          <a:p>
            <a:pPr indent="0" lvl="0" marL="158750" rtl="0" algn="l">
              <a:lnSpc>
                <a:spcPct val="100000"/>
              </a:lnSpc>
              <a:spcBef>
                <a:spcPts val="0"/>
              </a:spcBef>
              <a:spcAft>
                <a:spcPts val="0"/>
              </a:spcAft>
              <a:buSzPts val="1100"/>
              <a:buNone/>
            </a:pPr>
            <a:r>
              <a:rPr b="1" lang="en-GB"/>
              <a:t>Database → PluginAuth</a:t>
            </a:r>
            <a:r>
              <a:rPr lang="en-GB"/>
              <a:t>: Database mengembalikan hasil autentikasi (valid/invalid).</a:t>
            </a:r>
            <a:endParaRPr/>
          </a:p>
          <a:p>
            <a:pPr indent="0" lvl="0" marL="158750" rtl="0" algn="l">
              <a:lnSpc>
                <a:spcPct val="100000"/>
              </a:lnSpc>
              <a:spcBef>
                <a:spcPts val="0"/>
              </a:spcBef>
              <a:spcAft>
                <a:spcPts val="0"/>
              </a:spcAft>
              <a:buSzPts val="1100"/>
              <a:buNone/>
            </a:pPr>
            <a:r>
              <a:rPr b="1" lang="en-GB"/>
              <a:t>PluginAuth → Microkernel</a:t>
            </a:r>
            <a:r>
              <a:rPr lang="en-GB"/>
              <a:t>: Plugin autentikasi mengirimkan hasil autentikasi ke microkernel.</a:t>
            </a:r>
            <a:endParaRPr/>
          </a:p>
          <a:p>
            <a:pPr indent="0" lvl="0" marL="158750" rtl="0" algn="l">
              <a:lnSpc>
                <a:spcPct val="100000"/>
              </a:lnSpc>
              <a:spcBef>
                <a:spcPts val="0"/>
              </a:spcBef>
              <a:spcAft>
                <a:spcPts val="0"/>
              </a:spcAft>
              <a:buSzPts val="1100"/>
              <a:buNone/>
            </a:pPr>
            <a:r>
              <a:rPr b="1" lang="en-GB"/>
              <a:t>Microkernel → UI</a:t>
            </a:r>
            <a:r>
              <a:rPr lang="en-GB"/>
              <a:t>: Microkernel mengirimkan status login (berhasil/gagal) kembali ke UI untuk ditampilkan kepada pengguna.</a:t>
            </a:r>
            <a:endParaRPr/>
          </a:p>
          <a:p>
            <a:pPr indent="0" lvl="0" marL="158750" rtl="0" algn="l">
              <a:lnSpc>
                <a:spcPct val="100000"/>
              </a:lnSpc>
              <a:spcBef>
                <a:spcPts val="0"/>
              </a:spcBef>
              <a:spcAft>
                <a:spcPts val="0"/>
              </a:spcAft>
              <a:buSzPts val="1100"/>
              <a:buNone/>
            </a:pPr>
            <a:r>
              <a:rPr lang="en-GB"/>
              <a:t>Setelah pengguna login, mereka dapat melanjutkan ke tahap berikutnya:</a:t>
            </a:r>
            <a:endParaRPr/>
          </a:p>
          <a:p>
            <a:pPr indent="0" lvl="0" marL="158750" rtl="0" algn="l">
              <a:lnSpc>
                <a:spcPct val="100000"/>
              </a:lnSpc>
              <a:spcBef>
                <a:spcPts val="0"/>
              </a:spcBef>
              <a:spcAft>
                <a:spcPts val="0"/>
              </a:spcAft>
              <a:buSzPts val="1100"/>
              <a:buNone/>
            </a:pPr>
            <a:r>
              <a:rPr b="1" lang="en-GB"/>
              <a:t>Pengguna → UI</a:t>
            </a:r>
            <a:r>
              <a:rPr lang="en-GB"/>
              <a:t>: Pengguna mengirimkan permintaan pembayaran.</a:t>
            </a:r>
            <a:endParaRPr/>
          </a:p>
          <a:p>
            <a:pPr indent="0" lvl="0" marL="158750" rtl="0" algn="l">
              <a:lnSpc>
                <a:spcPct val="100000"/>
              </a:lnSpc>
              <a:spcBef>
                <a:spcPts val="0"/>
              </a:spcBef>
              <a:spcAft>
                <a:spcPts val="0"/>
              </a:spcAft>
              <a:buSzPts val="1100"/>
              <a:buNone/>
            </a:pPr>
            <a:r>
              <a:rPr b="1" lang="en-GB"/>
              <a:t>UI → Microkernel</a:t>
            </a:r>
            <a:r>
              <a:rPr lang="en-GB"/>
              <a:t>: UI mengirimkan permintaan pembayaran ke microkernel.</a:t>
            </a:r>
            <a:endParaRPr/>
          </a:p>
          <a:p>
            <a:pPr indent="0" lvl="0" marL="158750" rtl="0" algn="l">
              <a:lnSpc>
                <a:spcPct val="100000"/>
              </a:lnSpc>
              <a:spcBef>
                <a:spcPts val="0"/>
              </a:spcBef>
              <a:spcAft>
                <a:spcPts val="0"/>
              </a:spcAft>
              <a:buSzPts val="1100"/>
              <a:buNone/>
            </a:pPr>
            <a:r>
              <a:rPr b="1" lang="en-GB"/>
              <a:t>Microkernel → PluginPayments</a:t>
            </a:r>
            <a:r>
              <a:rPr lang="en-GB"/>
              <a:t>: Microkernel memanggil plugin pembayaran untuk memproses transaksi.</a:t>
            </a:r>
            <a:endParaRPr/>
          </a:p>
          <a:p>
            <a:pPr indent="0" lvl="0" marL="158750" rtl="0" algn="l">
              <a:lnSpc>
                <a:spcPct val="100000"/>
              </a:lnSpc>
              <a:spcBef>
                <a:spcPts val="0"/>
              </a:spcBef>
              <a:spcAft>
                <a:spcPts val="0"/>
              </a:spcAft>
              <a:buSzPts val="1100"/>
              <a:buNone/>
            </a:pPr>
            <a:r>
              <a:rPr b="1" lang="en-GB"/>
              <a:t>PluginPayments → Database</a:t>
            </a:r>
            <a:r>
              <a:rPr lang="en-GB"/>
              <a:t>: Plugin pembayaran menyimpan informasi transaksi di database.</a:t>
            </a:r>
            <a:endParaRPr/>
          </a:p>
          <a:p>
            <a:pPr indent="0" lvl="0" marL="158750" rtl="0" algn="l">
              <a:lnSpc>
                <a:spcPct val="100000"/>
              </a:lnSpc>
              <a:spcBef>
                <a:spcPts val="0"/>
              </a:spcBef>
              <a:spcAft>
                <a:spcPts val="0"/>
              </a:spcAft>
              <a:buSzPts val="1100"/>
              <a:buNone/>
            </a:pPr>
            <a:r>
              <a:rPr b="1" lang="en-GB"/>
              <a:t>Database → PluginPayments</a:t>
            </a:r>
            <a:r>
              <a:rPr lang="en-GB"/>
              <a:t>: Database mengonfirmasi pembayaran yang berhasil.</a:t>
            </a:r>
            <a:endParaRPr/>
          </a:p>
          <a:p>
            <a:pPr indent="0" lvl="0" marL="158750" rtl="0" algn="l">
              <a:lnSpc>
                <a:spcPct val="100000"/>
              </a:lnSpc>
              <a:spcBef>
                <a:spcPts val="0"/>
              </a:spcBef>
              <a:spcAft>
                <a:spcPts val="0"/>
              </a:spcAft>
              <a:buSzPts val="1100"/>
              <a:buNone/>
            </a:pPr>
            <a:r>
              <a:rPr b="1" lang="en-GB"/>
              <a:t>PluginPayments → Microkernel</a:t>
            </a:r>
            <a:r>
              <a:rPr lang="en-GB"/>
              <a:t>: Plugin pembayaran mengirimkan status pembayaran (berhasil/gagal) ke microkernel.</a:t>
            </a:r>
            <a:endParaRPr/>
          </a:p>
          <a:p>
            <a:pPr indent="0" lvl="0" marL="158750" rtl="0" algn="l">
              <a:lnSpc>
                <a:spcPct val="100000"/>
              </a:lnSpc>
              <a:spcBef>
                <a:spcPts val="0"/>
              </a:spcBef>
              <a:spcAft>
                <a:spcPts val="0"/>
              </a:spcAft>
              <a:buSzPts val="1100"/>
              <a:buNone/>
            </a:pPr>
            <a:r>
              <a:rPr b="1" lang="en-GB"/>
              <a:t>Microkernel → UI</a:t>
            </a:r>
            <a:r>
              <a:rPr lang="en-GB"/>
              <a:t>: Microkernel mengirimkan status pembayaran ke UI untuk ditampilkan kepada pengguna.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Komponen dalam Diagram:</a:t>
            </a:r>
            <a:endParaRPr b="1"/>
          </a:p>
          <a:p>
            <a:pPr indent="-298450" lvl="0" marL="457200" rtl="0" algn="l">
              <a:lnSpc>
                <a:spcPct val="100000"/>
              </a:lnSpc>
              <a:spcBef>
                <a:spcPts val="0"/>
              </a:spcBef>
              <a:spcAft>
                <a:spcPts val="0"/>
              </a:spcAft>
              <a:buSzPts val="1100"/>
              <a:buChar char="●"/>
            </a:pPr>
            <a:r>
              <a:rPr b="1" lang="en-GB"/>
              <a:t>User Interface (UI) 🖥️</a:t>
            </a:r>
            <a:r>
              <a:rPr lang="en-GB"/>
              <a:t>:</a:t>
            </a:r>
            <a:endParaRPr/>
          </a:p>
          <a:p>
            <a:pPr indent="-298450" lvl="1" marL="914400" rtl="0" algn="l">
              <a:lnSpc>
                <a:spcPct val="100000"/>
              </a:lnSpc>
              <a:spcBef>
                <a:spcPts val="0"/>
              </a:spcBef>
              <a:spcAft>
                <a:spcPts val="0"/>
              </a:spcAft>
              <a:buSzPts val="1100"/>
              <a:buChar char="○"/>
            </a:pPr>
            <a:r>
              <a:rPr lang="en-GB"/>
              <a:t>Merupakan antarmuka pengguna yang bisa berupa aplikasi web atau aplikasi mobile.</a:t>
            </a:r>
            <a:endParaRPr/>
          </a:p>
          <a:p>
            <a:pPr indent="-298450" lvl="1" marL="914400" rtl="0" algn="l">
              <a:lnSpc>
                <a:spcPct val="100000"/>
              </a:lnSpc>
              <a:spcBef>
                <a:spcPts val="0"/>
              </a:spcBef>
              <a:spcAft>
                <a:spcPts val="0"/>
              </a:spcAft>
              <a:buSzPts val="1100"/>
              <a:buChar char="○"/>
            </a:pPr>
            <a:r>
              <a:rPr lang="en-GB"/>
              <a:t>Berfungsi untuk berinteraksi langsung dengan pengguna dan mengirimkan permintaan ke </a:t>
            </a:r>
            <a:r>
              <a:rPr b="1" lang="en-GB"/>
              <a:t>Microkernel</a:t>
            </a:r>
            <a:r>
              <a:rPr lang="en-GB"/>
              <a:t>.</a:t>
            </a:r>
            <a:endParaRPr/>
          </a:p>
          <a:p>
            <a:pPr indent="-298450" lvl="0" marL="457200" rtl="0" algn="l">
              <a:lnSpc>
                <a:spcPct val="100000"/>
              </a:lnSpc>
              <a:spcBef>
                <a:spcPts val="0"/>
              </a:spcBef>
              <a:spcAft>
                <a:spcPts val="0"/>
              </a:spcAft>
              <a:buSzPts val="1100"/>
              <a:buChar char="●"/>
            </a:pPr>
            <a:r>
              <a:rPr b="1" lang="en-GB"/>
              <a:t>Microkernel ⚙️</a:t>
            </a:r>
            <a:r>
              <a:rPr lang="en-GB"/>
              <a:t>:</a:t>
            </a:r>
            <a:endParaRPr/>
          </a:p>
          <a:p>
            <a:pPr indent="-298450" lvl="1" marL="914400" rtl="0" algn="l">
              <a:lnSpc>
                <a:spcPct val="100000"/>
              </a:lnSpc>
              <a:spcBef>
                <a:spcPts val="0"/>
              </a:spcBef>
              <a:spcAft>
                <a:spcPts val="0"/>
              </a:spcAft>
              <a:buSzPts val="1100"/>
              <a:buChar char="○"/>
            </a:pPr>
            <a:r>
              <a:rPr lang="en-GB"/>
              <a:t>Inti dari arsitektur ini. Menyediakan fungsionalitas dasar seperti manajemen sesi, routing, dan pengelolaan komunikasi antar komponen.</a:t>
            </a:r>
            <a:endParaRPr/>
          </a:p>
          <a:p>
            <a:pPr indent="-298450" lvl="1" marL="914400" rtl="0" algn="l">
              <a:lnSpc>
                <a:spcPct val="100000"/>
              </a:lnSpc>
              <a:spcBef>
                <a:spcPts val="0"/>
              </a:spcBef>
              <a:spcAft>
                <a:spcPts val="0"/>
              </a:spcAft>
              <a:buSzPts val="1100"/>
              <a:buChar char="○"/>
            </a:pPr>
            <a:r>
              <a:rPr lang="en-GB"/>
              <a:t>Mengelola aliran data dan permintaan dari UI dan meneruskan ke plugin terkait.</a:t>
            </a:r>
            <a:endParaRPr/>
          </a:p>
          <a:p>
            <a:pPr indent="-298450" lvl="0" marL="457200" rtl="0" algn="l">
              <a:lnSpc>
                <a:spcPct val="100000"/>
              </a:lnSpc>
              <a:spcBef>
                <a:spcPts val="0"/>
              </a:spcBef>
              <a:spcAft>
                <a:spcPts val="0"/>
              </a:spcAft>
              <a:buSzPts val="1100"/>
              <a:buChar char="●"/>
            </a:pPr>
            <a:r>
              <a:rPr b="1" lang="en-GB"/>
              <a:t>Plugin Authentication 🔐</a:t>
            </a:r>
            <a:r>
              <a:rPr lang="en-GB"/>
              <a:t>:</a:t>
            </a:r>
            <a:endParaRPr/>
          </a:p>
          <a:p>
            <a:pPr indent="-298450" lvl="1" marL="914400" rtl="0" algn="l">
              <a:lnSpc>
                <a:spcPct val="100000"/>
              </a:lnSpc>
              <a:spcBef>
                <a:spcPts val="0"/>
              </a:spcBef>
              <a:spcAft>
                <a:spcPts val="0"/>
              </a:spcAft>
              <a:buSzPts val="1100"/>
              <a:buChar char="○"/>
            </a:pPr>
            <a:r>
              <a:rPr lang="en-GB"/>
              <a:t>Plugin untuk menangani autentikasi pengguna (misalnya, login, otorisasi).</a:t>
            </a:r>
            <a:endParaRPr/>
          </a:p>
          <a:p>
            <a:pPr indent="-298450" lvl="1" marL="914400" rtl="0" algn="l">
              <a:lnSpc>
                <a:spcPct val="100000"/>
              </a:lnSpc>
              <a:spcBef>
                <a:spcPts val="0"/>
              </a:spcBef>
              <a:spcAft>
                <a:spcPts val="0"/>
              </a:spcAft>
              <a:buSzPts val="1100"/>
              <a:buChar char="○"/>
            </a:pPr>
            <a:r>
              <a:rPr lang="en-GB"/>
              <a:t>Mengintegrasikan dengan </a:t>
            </a:r>
            <a:r>
              <a:rPr b="1" lang="en-GB"/>
              <a:t>Database</a:t>
            </a:r>
            <a:r>
              <a:rPr lang="en-GB"/>
              <a:t> untuk memverifikasi kredensial pengguna.</a:t>
            </a:r>
            <a:endParaRPr/>
          </a:p>
          <a:p>
            <a:pPr indent="-298450" lvl="0" marL="457200" rtl="0" algn="l">
              <a:lnSpc>
                <a:spcPct val="100000"/>
              </a:lnSpc>
              <a:spcBef>
                <a:spcPts val="0"/>
              </a:spcBef>
              <a:spcAft>
                <a:spcPts val="0"/>
              </a:spcAft>
              <a:buSzPts val="1100"/>
              <a:buChar char="●"/>
            </a:pPr>
            <a:r>
              <a:rPr b="1" lang="en-GB"/>
              <a:t>Plugin Payments 💳</a:t>
            </a:r>
            <a:r>
              <a:rPr lang="en-GB"/>
              <a:t>:</a:t>
            </a:r>
            <a:endParaRPr/>
          </a:p>
          <a:p>
            <a:pPr indent="-298450" lvl="1" marL="914400" rtl="0" algn="l">
              <a:lnSpc>
                <a:spcPct val="100000"/>
              </a:lnSpc>
              <a:spcBef>
                <a:spcPts val="0"/>
              </a:spcBef>
              <a:spcAft>
                <a:spcPts val="0"/>
              </a:spcAft>
              <a:buSzPts val="1100"/>
              <a:buChar char="○"/>
            </a:pPr>
            <a:r>
              <a:rPr lang="en-GB"/>
              <a:t>Plugin yang menangani fungsionalitas terkait pembayaran (misalnya, pembayaran via Stripe, PayPal).</a:t>
            </a:r>
            <a:endParaRPr/>
          </a:p>
          <a:p>
            <a:pPr indent="-298450" lvl="1" marL="914400" rtl="0" algn="l">
              <a:lnSpc>
                <a:spcPct val="100000"/>
              </a:lnSpc>
              <a:spcBef>
                <a:spcPts val="0"/>
              </a:spcBef>
              <a:spcAft>
                <a:spcPts val="0"/>
              </a:spcAft>
              <a:buSzPts val="1100"/>
              <a:buChar char="○"/>
            </a:pPr>
            <a:r>
              <a:rPr lang="en-GB"/>
              <a:t>Berkomunikasi dengan </a:t>
            </a:r>
            <a:r>
              <a:rPr b="1" lang="en-GB"/>
              <a:t>Database</a:t>
            </a:r>
            <a:r>
              <a:rPr lang="en-GB"/>
              <a:t> untuk mencatat transaksi dan dengan </a:t>
            </a:r>
            <a:r>
              <a:rPr b="1" lang="en-GB"/>
              <a:t>External API</a:t>
            </a:r>
            <a:r>
              <a:rPr lang="en-GB"/>
              <a:t> (misalnya, untuk verifikasi pembayaran atau integrasi dengan layanan eksternal).</a:t>
            </a:r>
            <a:endParaRPr/>
          </a:p>
          <a:p>
            <a:pPr indent="-298450" lvl="1" marL="914400" rtl="0" algn="l">
              <a:lnSpc>
                <a:spcPct val="100000"/>
              </a:lnSpc>
              <a:spcBef>
                <a:spcPts val="0"/>
              </a:spcBef>
              <a:spcAft>
                <a:spcPts val="0"/>
              </a:spcAft>
              <a:buSzPts val="1100"/>
              <a:buChar char="○"/>
            </a:pPr>
            <a:r>
              <a:rPr lang="en-GB"/>
              <a:t>Menggunakan </a:t>
            </a:r>
            <a:r>
              <a:rPr b="1" lang="en-GB"/>
              <a:t>Cache</a:t>
            </a:r>
            <a:r>
              <a:rPr lang="en-GB"/>
              <a:t> untuk mempercepat proses pembayaran dengan menyimpan informasi yang sering diakses.</a:t>
            </a:r>
            <a:endParaRPr/>
          </a:p>
          <a:p>
            <a:pPr indent="-298450" lvl="0" marL="457200" rtl="0" algn="l">
              <a:lnSpc>
                <a:spcPct val="100000"/>
              </a:lnSpc>
              <a:spcBef>
                <a:spcPts val="0"/>
              </a:spcBef>
              <a:spcAft>
                <a:spcPts val="0"/>
              </a:spcAft>
              <a:buSzPts val="1100"/>
              <a:buChar char="●"/>
            </a:pPr>
            <a:r>
              <a:rPr b="1" lang="en-GB"/>
              <a:t>Database 🗄️</a:t>
            </a:r>
            <a:r>
              <a:rPr lang="en-GB"/>
              <a:t>:</a:t>
            </a:r>
            <a:endParaRPr/>
          </a:p>
          <a:p>
            <a:pPr indent="-298450" lvl="1" marL="914400" rtl="0" algn="l">
              <a:lnSpc>
                <a:spcPct val="100000"/>
              </a:lnSpc>
              <a:spcBef>
                <a:spcPts val="0"/>
              </a:spcBef>
              <a:spcAft>
                <a:spcPts val="0"/>
              </a:spcAft>
              <a:buSzPts val="1100"/>
              <a:buChar char="○"/>
            </a:pPr>
            <a:r>
              <a:rPr lang="en-GB"/>
              <a:t>Penyimpanan data utama aplikasi (misalnya, data pengguna, transaksi).</a:t>
            </a:r>
            <a:endParaRPr/>
          </a:p>
          <a:p>
            <a:pPr indent="-298450" lvl="1" marL="914400" rtl="0" algn="l">
              <a:lnSpc>
                <a:spcPct val="100000"/>
              </a:lnSpc>
              <a:spcBef>
                <a:spcPts val="0"/>
              </a:spcBef>
              <a:spcAft>
                <a:spcPts val="0"/>
              </a:spcAft>
              <a:buSzPts val="1100"/>
              <a:buChar char="○"/>
            </a:pPr>
            <a:r>
              <a:rPr lang="en-GB"/>
              <a:t>Diakses oleh plugin seperti </a:t>
            </a:r>
            <a:r>
              <a:rPr b="1" lang="en-GB"/>
              <a:t>Plugin Authentication</a:t>
            </a:r>
            <a:r>
              <a:rPr lang="en-GB"/>
              <a:t> dan </a:t>
            </a:r>
            <a:r>
              <a:rPr b="1" lang="en-GB"/>
              <a:t>Plugin Payments</a:t>
            </a:r>
            <a:r>
              <a:rPr lang="en-GB"/>
              <a:t> untuk mengambil dan menyimpan data.</a:t>
            </a:r>
            <a:endParaRPr/>
          </a:p>
          <a:p>
            <a:pPr indent="-298450" lvl="0" marL="457200" rtl="0" algn="l">
              <a:lnSpc>
                <a:spcPct val="100000"/>
              </a:lnSpc>
              <a:spcBef>
                <a:spcPts val="0"/>
              </a:spcBef>
              <a:spcAft>
                <a:spcPts val="0"/>
              </a:spcAft>
              <a:buSzPts val="1100"/>
              <a:buChar char="●"/>
            </a:pPr>
            <a:r>
              <a:rPr b="1" lang="en-GB"/>
              <a:t>External API 🌍</a:t>
            </a:r>
            <a:r>
              <a:rPr lang="en-GB"/>
              <a:t>:</a:t>
            </a:r>
            <a:endParaRPr/>
          </a:p>
          <a:p>
            <a:pPr indent="-298450" lvl="1" marL="914400" rtl="0" algn="l">
              <a:lnSpc>
                <a:spcPct val="100000"/>
              </a:lnSpc>
              <a:spcBef>
                <a:spcPts val="0"/>
              </a:spcBef>
              <a:spcAft>
                <a:spcPts val="0"/>
              </a:spcAft>
              <a:buSzPts val="1100"/>
              <a:buChar char="○"/>
            </a:pPr>
            <a:r>
              <a:rPr lang="en-GB"/>
              <a:t>API pihak ketiga yang diintegrasikan untuk memperluas fungsionalitas aplikasi (misalnya, layanan pengiriman email, SMS, atau notifikasi).</a:t>
            </a:r>
            <a:endParaRPr/>
          </a:p>
          <a:p>
            <a:pPr indent="-298450" lvl="1" marL="914400" rtl="0" algn="l">
              <a:lnSpc>
                <a:spcPct val="100000"/>
              </a:lnSpc>
              <a:spcBef>
                <a:spcPts val="0"/>
              </a:spcBef>
              <a:spcAft>
                <a:spcPts val="0"/>
              </a:spcAft>
              <a:buSzPts val="1100"/>
              <a:buChar char="○"/>
            </a:pPr>
            <a:r>
              <a:rPr b="1" lang="en-GB"/>
              <a:t>Plugin Payments</a:t>
            </a:r>
            <a:r>
              <a:rPr lang="en-GB"/>
              <a:t> mungkin menggunakannya untuk melakukan verifikasi atau pemrosesan pembayaran.</a:t>
            </a:r>
            <a:endParaRPr/>
          </a:p>
          <a:p>
            <a:pPr indent="-298450" lvl="0" marL="457200" rtl="0" algn="l">
              <a:lnSpc>
                <a:spcPct val="100000"/>
              </a:lnSpc>
              <a:spcBef>
                <a:spcPts val="0"/>
              </a:spcBef>
              <a:spcAft>
                <a:spcPts val="0"/>
              </a:spcAft>
              <a:buSzPts val="1100"/>
              <a:buChar char="●"/>
            </a:pPr>
            <a:r>
              <a:rPr b="1" lang="en-GB"/>
              <a:t>Cache 🧠</a:t>
            </a:r>
            <a:r>
              <a:rPr lang="en-GB"/>
              <a:t>:</a:t>
            </a:r>
            <a:endParaRPr/>
          </a:p>
          <a:p>
            <a:pPr indent="-298450" lvl="1" marL="914400" rtl="0" algn="l">
              <a:lnSpc>
                <a:spcPct val="100000"/>
              </a:lnSpc>
              <a:spcBef>
                <a:spcPts val="0"/>
              </a:spcBef>
              <a:spcAft>
                <a:spcPts val="0"/>
              </a:spcAft>
              <a:buSzPts val="1100"/>
              <a:buChar char="○"/>
            </a:pPr>
            <a:r>
              <a:rPr lang="en-GB"/>
              <a:t>Penyimpanan sementara yang digunakan untuk meningkatkan kinerja aplikasi dengan menyimpan data yang sering digunakan.</a:t>
            </a:r>
            <a:endParaRPr/>
          </a:p>
          <a:p>
            <a:pPr indent="-298450" lvl="1" marL="914400" rtl="0" algn="l">
              <a:lnSpc>
                <a:spcPct val="100000"/>
              </a:lnSpc>
              <a:spcBef>
                <a:spcPts val="0"/>
              </a:spcBef>
              <a:spcAft>
                <a:spcPts val="0"/>
              </a:spcAft>
              <a:buSzPts val="1100"/>
              <a:buChar char="○"/>
            </a:pPr>
            <a:r>
              <a:rPr b="1" lang="en-GB"/>
              <a:t>Plugin Payments</a:t>
            </a:r>
            <a:r>
              <a:rPr lang="en-GB"/>
              <a:t> dapat menggunakan cache untuk menyimpan status transaksi yang sudah diproses atau data pengguna yang sering diakses.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Model-View-Controller atau MVC adalah pola desain perangkat lunak yang memisahkan aplikasi menjadi tiga komponen utama: Model, View, dan Controller. Model bertanggung jawab atas data dan logika bisnis, View menampilkan data kepada pengguna, dan Controller menangani input serta memediasi antara Model dan View.</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Struktur ini mendukung pengembangan yang lebih modular, sehingga mempermudah tim dalam membagi tanggung jawab dan melakukan pemeliharaan. Misalnya, tampilan UI dapat diubah tanpa harus menyentuh logika bisnis di Model.</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Framework modern seperti Angular, Spring MVC, dan Laravel mengimplementasikan pola ini secara efektif. Walau bermanfaat, pada sistem kompleks, manajemen koordinasi antar komponen bisa menjadi tantangan tersendiri.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GB"/>
              <a:t>🔁 Alur Interaksi dalam MVC:</a:t>
            </a:r>
            <a:endParaRPr b="1"/>
          </a:p>
          <a:p>
            <a:pPr indent="-298450" lvl="0" marL="457200" rtl="0" algn="l">
              <a:lnSpc>
                <a:spcPct val="100000"/>
              </a:lnSpc>
              <a:spcBef>
                <a:spcPts val="0"/>
              </a:spcBef>
              <a:spcAft>
                <a:spcPts val="0"/>
              </a:spcAft>
              <a:buSzPts val="1100"/>
              <a:buChar char="●"/>
            </a:pPr>
            <a:r>
              <a:rPr b="1" lang="en-GB"/>
              <a:t>Pengguna mengirim permintaan</a:t>
            </a:r>
            <a:r>
              <a:rPr lang="en-GB"/>
              <a:t> melalui antarmuka </a:t>
            </a:r>
            <a:r>
              <a:rPr b="1" lang="en-GB"/>
              <a:t>View</a:t>
            </a:r>
            <a:r>
              <a:rPr lang="en-GB"/>
              <a:t> (misalnya mengisi formulir atau mengklik tombol).</a:t>
            </a:r>
            <a:endParaRPr/>
          </a:p>
          <a:p>
            <a:pPr indent="-298450" lvl="0" marL="457200" rtl="0" algn="l">
              <a:lnSpc>
                <a:spcPct val="100000"/>
              </a:lnSpc>
              <a:spcBef>
                <a:spcPts val="0"/>
              </a:spcBef>
              <a:spcAft>
                <a:spcPts val="0"/>
              </a:spcAft>
              <a:buSzPts val="1100"/>
              <a:buChar char="●"/>
            </a:pPr>
            <a:r>
              <a:rPr b="1" lang="en-GB"/>
              <a:t>Controller</a:t>
            </a:r>
            <a:r>
              <a:rPr lang="en-GB"/>
              <a:t> menerima input dari pengguna dan memprosesnya.</a:t>
            </a:r>
            <a:endParaRPr/>
          </a:p>
          <a:p>
            <a:pPr indent="-298450" lvl="0" marL="457200" rtl="0" algn="l">
              <a:lnSpc>
                <a:spcPct val="100000"/>
              </a:lnSpc>
              <a:spcBef>
                <a:spcPts val="0"/>
              </a:spcBef>
              <a:spcAft>
                <a:spcPts val="0"/>
              </a:spcAft>
              <a:buSzPts val="1100"/>
              <a:buChar char="●"/>
            </a:pPr>
            <a:r>
              <a:rPr b="1" lang="en-GB"/>
              <a:t>Controller</a:t>
            </a:r>
            <a:r>
              <a:rPr lang="en-GB"/>
              <a:t> kemudian berinteraksi dengan </a:t>
            </a:r>
            <a:r>
              <a:rPr b="1" lang="en-GB"/>
              <a:t>Model</a:t>
            </a:r>
            <a:r>
              <a:rPr lang="en-GB"/>
              <a:t> untuk mengambil atau memodifikasi data.</a:t>
            </a:r>
            <a:endParaRPr/>
          </a:p>
          <a:p>
            <a:pPr indent="-298450" lvl="0" marL="457200" rtl="0" algn="l">
              <a:lnSpc>
                <a:spcPct val="100000"/>
              </a:lnSpc>
              <a:spcBef>
                <a:spcPts val="0"/>
              </a:spcBef>
              <a:spcAft>
                <a:spcPts val="0"/>
              </a:spcAft>
              <a:buSzPts val="1100"/>
              <a:buChar char="●"/>
            </a:pPr>
            <a:r>
              <a:rPr b="1" lang="en-GB"/>
              <a:t>Model</a:t>
            </a:r>
            <a:r>
              <a:rPr lang="en-GB"/>
              <a:t> memproses data, seperti mengambil data dari database atau memvalidasi input, dan mengembalikan hasil ke </a:t>
            </a:r>
            <a:r>
              <a:rPr b="1" lang="en-GB"/>
              <a:t>Controller</a:t>
            </a:r>
            <a:r>
              <a:rPr lang="en-GB"/>
              <a:t>.</a:t>
            </a:r>
            <a:endParaRPr/>
          </a:p>
          <a:p>
            <a:pPr indent="-298450" lvl="0" marL="457200" rtl="0" algn="l">
              <a:lnSpc>
                <a:spcPct val="100000"/>
              </a:lnSpc>
              <a:spcBef>
                <a:spcPts val="0"/>
              </a:spcBef>
              <a:spcAft>
                <a:spcPts val="0"/>
              </a:spcAft>
              <a:buSzPts val="1100"/>
              <a:buChar char="●"/>
            </a:pPr>
            <a:r>
              <a:rPr b="1" lang="en-GB"/>
              <a:t>Controller</a:t>
            </a:r>
            <a:r>
              <a:rPr lang="en-GB"/>
              <a:t> mengirimkan data ke </a:t>
            </a:r>
            <a:r>
              <a:rPr b="1" lang="en-GB"/>
              <a:t>View</a:t>
            </a:r>
            <a:r>
              <a:rPr lang="en-GB"/>
              <a:t>, yang kemudian memperbarui antarmuka pengguna dengan data yang baru.</a:t>
            </a:r>
            <a:endParaRPr/>
          </a:p>
          <a:p>
            <a:pPr indent="-298450" lvl="0" marL="457200" rtl="0" algn="l">
              <a:lnSpc>
                <a:spcPct val="100000"/>
              </a:lnSpc>
              <a:spcBef>
                <a:spcPts val="0"/>
              </a:spcBef>
              <a:spcAft>
                <a:spcPts val="0"/>
              </a:spcAft>
              <a:buSzPts val="1100"/>
              <a:buChar char="●"/>
            </a:pPr>
            <a:r>
              <a:rPr b="1" lang="en-GB"/>
              <a:t>View</a:t>
            </a:r>
            <a:r>
              <a:rPr lang="en-GB"/>
              <a:t> menampilkan hasil kepada pengguna.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Alur:</a:t>
            </a:r>
            <a:endParaRPr b="1"/>
          </a:p>
          <a:p>
            <a:pPr indent="-298450" lvl="0" marL="457200" rtl="0" algn="l">
              <a:lnSpc>
                <a:spcPct val="100000"/>
              </a:lnSpc>
              <a:spcBef>
                <a:spcPts val="0"/>
              </a:spcBef>
              <a:spcAft>
                <a:spcPts val="0"/>
              </a:spcAft>
              <a:buSzPts val="1100"/>
              <a:buFont typeface="Arial"/>
              <a:buAutoNum type="arabicPeriod"/>
            </a:pPr>
            <a:r>
              <a:rPr b="1" lang="en-GB"/>
              <a:t>User → View</a:t>
            </a:r>
            <a:r>
              <a:rPr lang="en-GB"/>
              <a:t>: Pengguna mengirimkan input melalui UI (misalnya, mengklik tombol atau mengisi formulir).</a:t>
            </a:r>
            <a:endParaRPr/>
          </a:p>
          <a:p>
            <a:pPr indent="-298450" lvl="0" marL="457200" rtl="0" algn="l">
              <a:lnSpc>
                <a:spcPct val="100000"/>
              </a:lnSpc>
              <a:spcBef>
                <a:spcPts val="0"/>
              </a:spcBef>
              <a:spcAft>
                <a:spcPts val="0"/>
              </a:spcAft>
              <a:buSzPts val="1100"/>
              <a:buFont typeface="Arial"/>
              <a:buAutoNum type="arabicPeriod"/>
            </a:pPr>
            <a:r>
              <a:rPr b="1" lang="en-GB"/>
              <a:t>View → Controller</a:t>
            </a:r>
            <a:r>
              <a:rPr lang="en-GB"/>
              <a:t>: </a:t>
            </a:r>
            <a:r>
              <a:rPr b="1" lang="en-GB"/>
              <a:t>View</a:t>
            </a:r>
            <a:r>
              <a:rPr lang="en-GB"/>
              <a:t> meneruskan permintaan ke </a:t>
            </a:r>
            <a:r>
              <a:rPr b="1" lang="en-GB"/>
              <a:t>Controller</a:t>
            </a:r>
            <a:r>
              <a:rPr lang="en-GB"/>
              <a:t> untuk diproses lebih lanjut.</a:t>
            </a:r>
            <a:endParaRPr/>
          </a:p>
          <a:p>
            <a:pPr indent="-298450" lvl="0" marL="457200" rtl="0" algn="l">
              <a:lnSpc>
                <a:spcPct val="100000"/>
              </a:lnSpc>
              <a:spcBef>
                <a:spcPts val="0"/>
              </a:spcBef>
              <a:spcAft>
                <a:spcPts val="0"/>
              </a:spcAft>
              <a:buSzPts val="1100"/>
              <a:buFont typeface="Arial"/>
              <a:buAutoNum type="arabicPeriod"/>
            </a:pPr>
            <a:r>
              <a:rPr b="1" lang="en-GB"/>
              <a:t>Controller → Model</a:t>
            </a:r>
            <a:r>
              <a:rPr lang="en-GB"/>
              <a:t>: </a:t>
            </a:r>
            <a:r>
              <a:rPr b="1" lang="en-GB"/>
              <a:t>Controller</a:t>
            </a:r>
            <a:r>
              <a:rPr lang="en-GB"/>
              <a:t> memanggil </a:t>
            </a:r>
            <a:r>
              <a:rPr b="1" lang="en-GB"/>
              <a:t>Model</a:t>
            </a:r>
            <a:r>
              <a:rPr lang="en-GB"/>
              <a:t> untuk mendapatkan atau memodifikasi data yang relevan dengan logika bisnis.</a:t>
            </a:r>
            <a:endParaRPr/>
          </a:p>
          <a:p>
            <a:pPr indent="-298450" lvl="0" marL="457200" rtl="0" algn="l">
              <a:lnSpc>
                <a:spcPct val="100000"/>
              </a:lnSpc>
              <a:spcBef>
                <a:spcPts val="0"/>
              </a:spcBef>
              <a:spcAft>
                <a:spcPts val="0"/>
              </a:spcAft>
              <a:buSzPts val="1100"/>
              <a:buFont typeface="Arial"/>
              <a:buAutoNum type="arabicPeriod"/>
            </a:pPr>
            <a:r>
              <a:rPr b="1" lang="en-GB"/>
              <a:t>Model → Database</a:t>
            </a:r>
            <a:r>
              <a:rPr lang="en-GB"/>
              <a:t>: </a:t>
            </a:r>
            <a:r>
              <a:rPr b="1" lang="en-GB"/>
              <a:t>Model</a:t>
            </a:r>
            <a:r>
              <a:rPr lang="en-GB"/>
              <a:t> berinteraksi dengan </a:t>
            </a:r>
            <a:r>
              <a:rPr b="1" lang="en-GB"/>
              <a:t>Database</a:t>
            </a:r>
            <a:r>
              <a:rPr lang="en-GB"/>
              <a:t> untuk mengambil atau memanipulasi data (misalnya, menulis atau membaca data pengguna).</a:t>
            </a:r>
            <a:endParaRPr/>
          </a:p>
          <a:p>
            <a:pPr indent="-298450" lvl="0" marL="457200" rtl="0" algn="l">
              <a:lnSpc>
                <a:spcPct val="100000"/>
              </a:lnSpc>
              <a:spcBef>
                <a:spcPts val="0"/>
              </a:spcBef>
              <a:spcAft>
                <a:spcPts val="0"/>
              </a:spcAft>
              <a:buSzPts val="1100"/>
              <a:buFont typeface="Arial"/>
              <a:buAutoNum type="arabicPeriod"/>
            </a:pPr>
            <a:r>
              <a:rPr b="1" lang="en-GB"/>
              <a:t>Database → Model</a:t>
            </a:r>
            <a:r>
              <a:rPr lang="en-GB"/>
              <a:t>: </a:t>
            </a:r>
            <a:r>
              <a:rPr b="1" lang="en-GB"/>
              <a:t>Database</a:t>
            </a:r>
            <a:r>
              <a:rPr lang="en-GB"/>
              <a:t> mengirimkan data yang diminta atau mengonfirmasi perubahan data.</a:t>
            </a:r>
            <a:endParaRPr/>
          </a:p>
          <a:p>
            <a:pPr indent="-298450" lvl="0" marL="457200" rtl="0" algn="l">
              <a:lnSpc>
                <a:spcPct val="100000"/>
              </a:lnSpc>
              <a:spcBef>
                <a:spcPts val="0"/>
              </a:spcBef>
              <a:spcAft>
                <a:spcPts val="0"/>
              </a:spcAft>
              <a:buSzPts val="1100"/>
              <a:buFont typeface="Arial"/>
              <a:buAutoNum type="arabicPeriod"/>
            </a:pPr>
            <a:r>
              <a:rPr b="1" lang="en-GB"/>
              <a:t>Model → Controller</a:t>
            </a:r>
            <a:r>
              <a:rPr lang="en-GB"/>
              <a:t>: </a:t>
            </a:r>
            <a:r>
              <a:rPr b="1" lang="en-GB"/>
              <a:t>Model</a:t>
            </a:r>
            <a:r>
              <a:rPr lang="en-GB"/>
              <a:t> mengembalikan hasilnya ke </a:t>
            </a:r>
            <a:r>
              <a:rPr b="1" lang="en-GB"/>
              <a:t>Controller</a:t>
            </a:r>
            <a:r>
              <a:rPr lang="en-GB"/>
              <a:t> setelah memproses data.</a:t>
            </a:r>
            <a:endParaRPr/>
          </a:p>
          <a:p>
            <a:pPr indent="-298450" lvl="0" marL="457200" rtl="0" algn="l">
              <a:lnSpc>
                <a:spcPct val="100000"/>
              </a:lnSpc>
              <a:spcBef>
                <a:spcPts val="0"/>
              </a:spcBef>
              <a:spcAft>
                <a:spcPts val="0"/>
              </a:spcAft>
              <a:buSzPts val="1100"/>
              <a:buFont typeface="Arial"/>
              <a:buAutoNum type="arabicPeriod"/>
            </a:pPr>
            <a:r>
              <a:rPr b="1" lang="en-GB"/>
              <a:t>Controller → View</a:t>
            </a:r>
            <a:r>
              <a:rPr lang="en-GB"/>
              <a:t>: </a:t>
            </a:r>
            <a:r>
              <a:rPr b="1" lang="en-GB"/>
              <a:t>Controller</a:t>
            </a:r>
            <a:r>
              <a:rPr lang="en-GB"/>
              <a:t> kemudian mengirimkan hasil data ke </a:t>
            </a:r>
            <a:r>
              <a:rPr b="1" lang="en-GB"/>
              <a:t>View</a:t>
            </a:r>
            <a:r>
              <a:rPr lang="en-GB"/>
              <a:t> untuk ditampilkan ke pengguna.</a:t>
            </a:r>
            <a:endParaRPr/>
          </a:p>
          <a:p>
            <a:pPr indent="-298450" lvl="0" marL="457200" rtl="0" algn="l">
              <a:lnSpc>
                <a:spcPct val="100000"/>
              </a:lnSpc>
              <a:spcBef>
                <a:spcPts val="0"/>
              </a:spcBef>
              <a:spcAft>
                <a:spcPts val="0"/>
              </a:spcAft>
              <a:buSzPts val="1100"/>
              <a:buFont typeface="Arial"/>
              <a:buAutoNum type="arabicPeriod"/>
            </a:pPr>
            <a:r>
              <a:rPr b="1" lang="en-GB"/>
              <a:t>View → User</a:t>
            </a:r>
            <a:r>
              <a:rPr lang="en-GB"/>
              <a:t>: </a:t>
            </a:r>
            <a:r>
              <a:rPr b="1" lang="en-GB"/>
              <a:t>View</a:t>
            </a:r>
            <a:r>
              <a:rPr lang="en-GB"/>
              <a:t> akhirnya menampilkan hasil kepada pengguna.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Komponen dalam Diagram:</a:t>
            </a:r>
            <a:endParaRPr b="1"/>
          </a:p>
          <a:p>
            <a:pPr indent="-298450" lvl="0" marL="457200" rtl="0" algn="l">
              <a:lnSpc>
                <a:spcPct val="100000"/>
              </a:lnSpc>
              <a:spcBef>
                <a:spcPts val="0"/>
              </a:spcBef>
              <a:spcAft>
                <a:spcPts val="0"/>
              </a:spcAft>
              <a:buSzPts val="1100"/>
              <a:buChar char="●"/>
            </a:pPr>
            <a:r>
              <a:rPr b="1" lang="en-GB"/>
              <a:t>View (User Interface) 🖥️</a:t>
            </a:r>
            <a:r>
              <a:rPr lang="en-GB"/>
              <a:t>:</a:t>
            </a:r>
            <a:endParaRPr/>
          </a:p>
          <a:p>
            <a:pPr indent="-298450" lvl="1" marL="914400" rtl="0" algn="l">
              <a:lnSpc>
                <a:spcPct val="100000"/>
              </a:lnSpc>
              <a:spcBef>
                <a:spcPts val="0"/>
              </a:spcBef>
              <a:spcAft>
                <a:spcPts val="0"/>
              </a:spcAft>
              <a:buSzPts val="1100"/>
              <a:buChar char="○"/>
            </a:pPr>
            <a:r>
              <a:rPr lang="en-GB"/>
              <a:t>Bertanggung jawab untuk menampilkan data dan menerima input dari pengguna.</a:t>
            </a:r>
            <a:endParaRPr/>
          </a:p>
          <a:p>
            <a:pPr indent="-298450" lvl="1" marL="914400" rtl="0" algn="l">
              <a:lnSpc>
                <a:spcPct val="100000"/>
              </a:lnSpc>
              <a:spcBef>
                <a:spcPts val="0"/>
              </a:spcBef>
              <a:spcAft>
                <a:spcPts val="0"/>
              </a:spcAft>
              <a:buSzPts val="1100"/>
              <a:buChar char="○"/>
            </a:pPr>
            <a:r>
              <a:rPr lang="en-GB"/>
              <a:t>Mengirimkan permintaan ke </a:t>
            </a:r>
            <a:r>
              <a:rPr b="1" lang="en-GB"/>
              <a:t>Controller</a:t>
            </a:r>
            <a:r>
              <a:rPr lang="en-GB"/>
              <a:t> untuk diproses lebih lanjut.</a:t>
            </a:r>
            <a:endParaRPr/>
          </a:p>
          <a:p>
            <a:pPr indent="-298450" lvl="0" marL="457200" rtl="0" algn="l">
              <a:lnSpc>
                <a:spcPct val="100000"/>
              </a:lnSpc>
              <a:spcBef>
                <a:spcPts val="0"/>
              </a:spcBef>
              <a:spcAft>
                <a:spcPts val="0"/>
              </a:spcAft>
              <a:buSzPts val="1100"/>
              <a:buChar char="●"/>
            </a:pPr>
            <a:r>
              <a:rPr b="1" lang="en-GB"/>
              <a:t>Controller (Handles Logic) ⚙️</a:t>
            </a:r>
            <a:r>
              <a:rPr lang="en-GB"/>
              <a:t>:</a:t>
            </a:r>
            <a:endParaRPr/>
          </a:p>
          <a:p>
            <a:pPr indent="-298450" lvl="1" marL="914400" rtl="0" algn="l">
              <a:lnSpc>
                <a:spcPct val="100000"/>
              </a:lnSpc>
              <a:spcBef>
                <a:spcPts val="0"/>
              </a:spcBef>
              <a:spcAft>
                <a:spcPts val="0"/>
              </a:spcAft>
              <a:buSzPts val="1100"/>
              <a:buChar char="○"/>
            </a:pPr>
            <a:r>
              <a:rPr lang="en-GB"/>
              <a:t>Mengelola logika aplikasi dan bertindak sebagai perantara antara </a:t>
            </a:r>
            <a:r>
              <a:rPr b="1" lang="en-GB"/>
              <a:t>View</a:t>
            </a:r>
            <a:r>
              <a:rPr lang="en-GB"/>
              <a:t> dan </a:t>
            </a:r>
            <a:r>
              <a:rPr b="1" lang="en-GB"/>
              <a:t>Model</a:t>
            </a:r>
            <a:r>
              <a:rPr lang="en-GB"/>
              <a:t>.</a:t>
            </a:r>
            <a:endParaRPr/>
          </a:p>
          <a:p>
            <a:pPr indent="-298450" lvl="1" marL="914400" rtl="0" algn="l">
              <a:lnSpc>
                <a:spcPct val="100000"/>
              </a:lnSpc>
              <a:spcBef>
                <a:spcPts val="0"/>
              </a:spcBef>
              <a:spcAft>
                <a:spcPts val="0"/>
              </a:spcAft>
              <a:buSzPts val="1100"/>
              <a:buChar char="○"/>
            </a:pPr>
            <a:r>
              <a:rPr lang="en-GB"/>
              <a:t>Memproses input dari </a:t>
            </a:r>
            <a:r>
              <a:rPr b="1" lang="en-GB"/>
              <a:t>View</a:t>
            </a:r>
            <a:r>
              <a:rPr lang="en-GB"/>
              <a:t>, berinteraksi dengan </a:t>
            </a:r>
            <a:r>
              <a:rPr b="1" lang="en-GB"/>
              <a:t>Model</a:t>
            </a:r>
            <a:r>
              <a:rPr lang="en-GB"/>
              <a:t>, dan mengembalikan hasilnya ke </a:t>
            </a:r>
            <a:r>
              <a:rPr b="1" lang="en-GB"/>
              <a:t>View</a:t>
            </a:r>
            <a:r>
              <a:rPr lang="en-GB"/>
              <a:t>.</a:t>
            </a:r>
            <a:endParaRPr/>
          </a:p>
          <a:p>
            <a:pPr indent="-298450" lvl="0" marL="457200" rtl="0" algn="l">
              <a:lnSpc>
                <a:spcPct val="100000"/>
              </a:lnSpc>
              <a:spcBef>
                <a:spcPts val="0"/>
              </a:spcBef>
              <a:spcAft>
                <a:spcPts val="0"/>
              </a:spcAft>
              <a:buSzPts val="1100"/>
              <a:buChar char="●"/>
            </a:pPr>
            <a:r>
              <a:rPr b="1" lang="en-GB"/>
              <a:t>Model (Data/Logic) 🏗️</a:t>
            </a:r>
            <a:r>
              <a:rPr lang="en-GB"/>
              <a:t>:</a:t>
            </a:r>
            <a:endParaRPr/>
          </a:p>
          <a:p>
            <a:pPr indent="-298450" lvl="1" marL="914400" rtl="0" algn="l">
              <a:lnSpc>
                <a:spcPct val="100000"/>
              </a:lnSpc>
              <a:spcBef>
                <a:spcPts val="0"/>
              </a:spcBef>
              <a:spcAft>
                <a:spcPts val="0"/>
              </a:spcAft>
              <a:buSzPts val="1100"/>
              <a:buChar char="○"/>
            </a:pPr>
            <a:r>
              <a:rPr lang="en-GB"/>
              <a:t>Menangani logika bisnis dan berinteraksi dengan </a:t>
            </a:r>
            <a:r>
              <a:rPr b="1" lang="en-GB"/>
              <a:t>Database</a:t>
            </a:r>
            <a:r>
              <a:rPr lang="en-GB"/>
              <a:t> untuk mengelola data.</a:t>
            </a:r>
            <a:endParaRPr/>
          </a:p>
          <a:p>
            <a:pPr indent="-298450" lvl="1" marL="914400" rtl="0" algn="l">
              <a:lnSpc>
                <a:spcPct val="100000"/>
              </a:lnSpc>
              <a:spcBef>
                <a:spcPts val="0"/>
              </a:spcBef>
              <a:spcAft>
                <a:spcPts val="0"/>
              </a:spcAft>
              <a:buSzPts val="1100"/>
              <a:buChar char="○"/>
            </a:pPr>
            <a:r>
              <a:rPr lang="en-GB"/>
              <a:t>Mengambil atau memodifikasi data dan mengembalikan hasilnya ke </a:t>
            </a:r>
            <a:r>
              <a:rPr b="1" lang="en-GB"/>
              <a:t>Controller</a:t>
            </a:r>
            <a:r>
              <a:rPr lang="en-GB"/>
              <a:t>.</a:t>
            </a:r>
            <a:endParaRPr/>
          </a:p>
          <a:p>
            <a:pPr indent="-298450" lvl="0" marL="457200" rtl="0" algn="l">
              <a:lnSpc>
                <a:spcPct val="100000"/>
              </a:lnSpc>
              <a:spcBef>
                <a:spcPts val="0"/>
              </a:spcBef>
              <a:spcAft>
                <a:spcPts val="0"/>
              </a:spcAft>
              <a:buSzPts val="1100"/>
              <a:buChar char="●"/>
            </a:pPr>
            <a:r>
              <a:rPr b="1" lang="en-GB"/>
              <a:t>Database 🗄️</a:t>
            </a:r>
            <a:r>
              <a:rPr lang="en-GB"/>
              <a:t>:</a:t>
            </a:r>
            <a:endParaRPr/>
          </a:p>
          <a:p>
            <a:pPr indent="-298450" lvl="1" marL="914400" rtl="0" algn="l">
              <a:lnSpc>
                <a:spcPct val="100000"/>
              </a:lnSpc>
              <a:spcBef>
                <a:spcPts val="0"/>
              </a:spcBef>
              <a:spcAft>
                <a:spcPts val="0"/>
              </a:spcAft>
              <a:buSzPts val="1100"/>
              <a:buChar char="○"/>
            </a:pPr>
            <a:r>
              <a:rPr lang="en-GB"/>
              <a:t>Tempat penyimpanan data aplikasi (misalnya, data pengguna, transaksi, dll).</a:t>
            </a:r>
            <a:endParaRPr/>
          </a:p>
          <a:p>
            <a:pPr indent="-298450" lvl="1" marL="914400" rtl="0" algn="l">
              <a:lnSpc>
                <a:spcPct val="100000"/>
              </a:lnSpc>
              <a:spcBef>
                <a:spcPts val="0"/>
              </a:spcBef>
              <a:spcAft>
                <a:spcPts val="0"/>
              </a:spcAft>
              <a:buSzPts val="1100"/>
              <a:buChar char="○"/>
            </a:pPr>
            <a:r>
              <a:rPr lang="en-GB"/>
              <a:t>Diakses oleh </a:t>
            </a:r>
            <a:r>
              <a:rPr b="1" lang="en-GB"/>
              <a:t>Model</a:t>
            </a:r>
            <a:r>
              <a:rPr lang="en-GB"/>
              <a:t> untuk mengambil atau menyimpan data.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Service-Oriented Architecture (SOA) mengorganisasi sistem sebagai kumpulan layanan mandiri yang dapat saling berinteraksi melalui protokol komunikasi standar seperti HTTP dan SOAP. Setiap layanan menjalankan fungsi tertentu, seperti otentikasi pengguna atau pengolahan pembayaran.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Keuntungan utama SOA adalah fleksibilitas dan skalabilitas. Layanan dapat digunakan ulang dalam berbagai sistem, memungkinkan pengembangan cepat dan efisien. Sistem besar dapat dibagi ke dalam layanan-layanan kecil yang lebih mudah dikembangkan dan dipelihara.</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Namun, tantangan utama terletak pada pengelolaan komunikasi antar layanan dan kebutuhan infrastruktur seperti service bus. Keamanan dan konsistensi juga menjadi aspek penting dalam implementasi SOA yang sukses.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GB"/>
              <a:t>🔍 Penjelasan Diagram:</a:t>
            </a:r>
            <a:endParaRPr b="1"/>
          </a:p>
          <a:p>
            <a:pPr indent="-298450" lvl="0" marL="457200" rtl="0" algn="l">
              <a:lnSpc>
                <a:spcPct val="100000"/>
              </a:lnSpc>
              <a:spcBef>
                <a:spcPts val="0"/>
              </a:spcBef>
              <a:spcAft>
                <a:spcPts val="0"/>
              </a:spcAft>
              <a:buSzPts val="1100"/>
              <a:buChar char="●"/>
            </a:pPr>
            <a:r>
              <a:rPr b="1" lang="en-GB"/>
              <a:t>Client/Consumer</a:t>
            </a:r>
            <a:r>
              <a:rPr lang="en-GB"/>
              <a:t>:</a:t>
            </a:r>
            <a:endParaRPr/>
          </a:p>
          <a:p>
            <a:pPr indent="-298450" lvl="1" marL="914400" rtl="0" algn="l">
              <a:lnSpc>
                <a:spcPct val="100000"/>
              </a:lnSpc>
              <a:spcBef>
                <a:spcPts val="0"/>
              </a:spcBef>
              <a:spcAft>
                <a:spcPts val="0"/>
              </a:spcAft>
              <a:buSzPts val="1100"/>
              <a:buChar char="○"/>
            </a:pPr>
            <a:r>
              <a:rPr lang="en-GB"/>
              <a:t>Pengguna atau aplikasi yang ingin mengakses fungsionalitas yang disediakan oleh layanan di dalam sistem.</a:t>
            </a:r>
            <a:endParaRPr/>
          </a:p>
          <a:p>
            <a:pPr indent="-298450" lvl="1" marL="914400" rtl="0" algn="l">
              <a:lnSpc>
                <a:spcPct val="100000"/>
              </a:lnSpc>
              <a:spcBef>
                <a:spcPts val="0"/>
              </a:spcBef>
              <a:spcAft>
                <a:spcPts val="0"/>
              </a:spcAft>
              <a:buSzPts val="1100"/>
              <a:buChar char="○"/>
            </a:pPr>
            <a:r>
              <a:rPr lang="en-GB"/>
              <a:t>Klien mengirimkan permintaan ke </a:t>
            </a:r>
            <a:r>
              <a:rPr b="1" lang="en-GB"/>
              <a:t>API Gateway</a:t>
            </a:r>
            <a:r>
              <a:rPr lang="en-GB"/>
              <a:t> atau </a:t>
            </a:r>
            <a:r>
              <a:rPr b="1" lang="en-GB"/>
              <a:t>Service Bus</a:t>
            </a:r>
            <a:r>
              <a:rPr lang="en-GB"/>
              <a:t> untuk mendapatkan layanan tertentu.</a:t>
            </a:r>
            <a:endParaRPr/>
          </a:p>
          <a:p>
            <a:pPr indent="-298450" lvl="0" marL="457200" rtl="0" algn="l">
              <a:lnSpc>
                <a:spcPct val="100000"/>
              </a:lnSpc>
              <a:spcBef>
                <a:spcPts val="0"/>
              </a:spcBef>
              <a:spcAft>
                <a:spcPts val="0"/>
              </a:spcAft>
              <a:buSzPts val="1100"/>
              <a:buChar char="●"/>
            </a:pPr>
            <a:r>
              <a:rPr b="1" lang="en-GB"/>
              <a:t>API Gateway / Service Bus</a:t>
            </a:r>
            <a:r>
              <a:rPr lang="en-GB"/>
              <a:t>:</a:t>
            </a:r>
            <a:endParaRPr/>
          </a:p>
          <a:p>
            <a:pPr indent="-298450" lvl="1" marL="914400" rtl="0" algn="l">
              <a:lnSpc>
                <a:spcPct val="100000"/>
              </a:lnSpc>
              <a:spcBef>
                <a:spcPts val="0"/>
              </a:spcBef>
              <a:spcAft>
                <a:spcPts val="0"/>
              </a:spcAft>
              <a:buSzPts val="1100"/>
              <a:buChar char="○"/>
            </a:pPr>
            <a:r>
              <a:rPr lang="en-GB"/>
              <a:t>Menerima permintaan dari klien dan meneruskannya ke layanan yang sesuai. </a:t>
            </a:r>
            <a:r>
              <a:rPr b="1" lang="en-GB"/>
              <a:t>API Gateway</a:t>
            </a:r>
            <a:r>
              <a:rPr lang="en-GB"/>
              <a:t> atau </a:t>
            </a:r>
            <a:r>
              <a:rPr b="1" lang="en-GB"/>
              <a:t>Service Bus</a:t>
            </a:r>
            <a:r>
              <a:rPr lang="en-GB"/>
              <a:t> mengelola semua komunikasi antar layanan dan menangani </a:t>
            </a:r>
            <a:r>
              <a:rPr b="1" lang="en-GB"/>
              <a:t>routing</a:t>
            </a:r>
            <a:r>
              <a:rPr lang="en-GB"/>
              <a:t>, </a:t>
            </a:r>
            <a:r>
              <a:rPr b="1" lang="en-GB"/>
              <a:t>protokol komunikasi</a:t>
            </a:r>
            <a:r>
              <a:rPr lang="en-GB"/>
              <a:t>, dan </a:t>
            </a:r>
            <a:r>
              <a:rPr b="1" lang="en-GB"/>
              <a:t>keamanan</a:t>
            </a:r>
            <a:r>
              <a:rPr lang="en-GB"/>
              <a:t>.</a:t>
            </a:r>
            <a:endParaRPr/>
          </a:p>
          <a:p>
            <a:pPr indent="-298450" lvl="0" marL="457200" rtl="0" algn="l">
              <a:lnSpc>
                <a:spcPct val="100000"/>
              </a:lnSpc>
              <a:spcBef>
                <a:spcPts val="0"/>
              </a:spcBef>
              <a:spcAft>
                <a:spcPts val="0"/>
              </a:spcAft>
              <a:buSzPts val="1100"/>
              <a:buChar char="●"/>
            </a:pPr>
            <a:r>
              <a:rPr b="1" lang="en-GB"/>
              <a:t>Business Logic / Core Services</a:t>
            </a:r>
            <a:r>
              <a:rPr lang="en-GB"/>
              <a:t>:</a:t>
            </a:r>
            <a:endParaRPr/>
          </a:p>
          <a:p>
            <a:pPr indent="-298450" lvl="1" marL="914400" rtl="0" algn="l">
              <a:lnSpc>
                <a:spcPct val="100000"/>
              </a:lnSpc>
              <a:spcBef>
                <a:spcPts val="0"/>
              </a:spcBef>
              <a:spcAft>
                <a:spcPts val="0"/>
              </a:spcAft>
              <a:buSzPts val="1100"/>
              <a:buChar char="○"/>
            </a:pPr>
            <a:r>
              <a:rPr lang="en-GB"/>
              <a:t>Layanan inti yang menangani </a:t>
            </a:r>
            <a:r>
              <a:rPr b="1" lang="en-GB"/>
              <a:t>logika bisnis</a:t>
            </a:r>
            <a:r>
              <a:rPr lang="en-GB"/>
              <a:t> aplikasi.</a:t>
            </a:r>
            <a:endParaRPr/>
          </a:p>
          <a:p>
            <a:pPr indent="-298450" lvl="1" marL="914400" rtl="0" algn="l">
              <a:lnSpc>
                <a:spcPct val="100000"/>
              </a:lnSpc>
              <a:spcBef>
                <a:spcPts val="0"/>
              </a:spcBef>
              <a:spcAft>
                <a:spcPts val="0"/>
              </a:spcAft>
              <a:buSzPts val="1100"/>
              <a:buChar char="○"/>
            </a:pPr>
            <a:r>
              <a:rPr lang="en-GB"/>
              <a:t>Mengolah data dan memproses transaksi bisnis, seperti </a:t>
            </a:r>
            <a:r>
              <a:rPr b="1" lang="en-GB"/>
              <a:t>autentikasi pengguna</a:t>
            </a:r>
            <a:r>
              <a:rPr lang="en-GB"/>
              <a:t>, </a:t>
            </a:r>
            <a:r>
              <a:rPr b="1" lang="en-GB"/>
              <a:t>proses pembayaran</a:t>
            </a:r>
            <a:r>
              <a:rPr lang="en-GB"/>
              <a:t>, dan </a:t>
            </a:r>
            <a:r>
              <a:rPr b="1" lang="en-GB"/>
              <a:t>pengelolaan data pengguna</a:t>
            </a:r>
            <a:r>
              <a:rPr lang="en-GB"/>
              <a:t>.</a:t>
            </a:r>
            <a:endParaRPr/>
          </a:p>
          <a:p>
            <a:pPr indent="-298450" lvl="0" marL="457200" rtl="0" algn="l">
              <a:lnSpc>
                <a:spcPct val="100000"/>
              </a:lnSpc>
              <a:spcBef>
                <a:spcPts val="0"/>
              </a:spcBef>
              <a:spcAft>
                <a:spcPts val="0"/>
              </a:spcAft>
              <a:buSzPts val="1100"/>
              <a:buChar char="●"/>
            </a:pPr>
            <a:r>
              <a:rPr b="1" lang="en-GB"/>
              <a:t>Data Services</a:t>
            </a:r>
            <a:r>
              <a:rPr lang="en-GB"/>
              <a:t>:</a:t>
            </a:r>
            <a:endParaRPr/>
          </a:p>
          <a:p>
            <a:pPr indent="-298450" lvl="1" marL="914400" rtl="0" algn="l">
              <a:lnSpc>
                <a:spcPct val="100000"/>
              </a:lnSpc>
              <a:spcBef>
                <a:spcPts val="0"/>
              </a:spcBef>
              <a:spcAft>
                <a:spcPts val="0"/>
              </a:spcAft>
              <a:buSzPts val="1100"/>
              <a:buChar char="○"/>
            </a:pPr>
            <a:r>
              <a:rPr lang="en-GB"/>
              <a:t>Berfungsi untuk mengambil dan menyimpan data dari </a:t>
            </a:r>
            <a:r>
              <a:rPr b="1" lang="en-GB"/>
              <a:t>database</a:t>
            </a:r>
            <a:r>
              <a:rPr lang="en-GB"/>
              <a:t> atau </a:t>
            </a:r>
            <a:r>
              <a:rPr b="1" lang="en-GB"/>
              <a:t>sumber daya lainnya</a:t>
            </a:r>
            <a:r>
              <a:rPr lang="en-GB"/>
              <a:t>.</a:t>
            </a:r>
            <a:endParaRPr/>
          </a:p>
          <a:p>
            <a:pPr indent="-298450" lvl="1" marL="914400" rtl="0" algn="l">
              <a:lnSpc>
                <a:spcPct val="100000"/>
              </a:lnSpc>
              <a:spcBef>
                <a:spcPts val="0"/>
              </a:spcBef>
              <a:spcAft>
                <a:spcPts val="0"/>
              </a:spcAft>
              <a:buSzPts val="1100"/>
              <a:buChar char="○"/>
            </a:pPr>
            <a:r>
              <a:rPr lang="en-GB"/>
              <a:t>Layanan ini mengelola interaksi dengan </a:t>
            </a:r>
            <a:r>
              <a:rPr b="1" lang="en-GB"/>
              <a:t>database</a:t>
            </a:r>
            <a:r>
              <a:rPr lang="en-GB"/>
              <a:t> atau </a:t>
            </a:r>
            <a:r>
              <a:rPr b="1" lang="en-GB"/>
              <a:t>sistem penyimpanan eksternal</a:t>
            </a:r>
            <a:r>
              <a:rPr lang="en-GB"/>
              <a:t>.</a:t>
            </a:r>
            <a:endParaRPr/>
          </a:p>
          <a:p>
            <a:pPr indent="-298450" lvl="0" marL="457200" rtl="0" algn="l">
              <a:lnSpc>
                <a:spcPct val="100000"/>
              </a:lnSpc>
              <a:spcBef>
                <a:spcPts val="0"/>
              </a:spcBef>
              <a:spcAft>
                <a:spcPts val="0"/>
              </a:spcAft>
              <a:buSzPts val="1100"/>
              <a:buChar char="●"/>
            </a:pPr>
            <a:r>
              <a:rPr b="1" lang="en-GB"/>
              <a:t>External Systems</a:t>
            </a:r>
            <a:r>
              <a:rPr lang="en-GB"/>
              <a:t>:</a:t>
            </a:r>
            <a:endParaRPr/>
          </a:p>
          <a:p>
            <a:pPr indent="-298450" lvl="1" marL="914400" rtl="0" algn="l">
              <a:lnSpc>
                <a:spcPct val="100000"/>
              </a:lnSpc>
              <a:spcBef>
                <a:spcPts val="0"/>
              </a:spcBef>
              <a:spcAft>
                <a:spcPts val="0"/>
              </a:spcAft>
              <a:buSzPts val="1100"/>
              <a:buChar char="○"/>
            </a:pPr>
            <a:r>
              <a:rPr lang="en-GB"/>
              <a:t>Sistem atau layanan eksternal yang diintegrasikan ke dalam SOA, seperti </a:t>
            </a:r>
            <a:r>
              <a:rPr b="1" lang="en-GB"/>
              <a:t>SaaS</a:t>
            </a:r>
            <a:r>
              <a:rPr lang="en-GB"/>
              <a:t>, </a:t>
            </a:r>
            <a:r>
              <a:rPr b="1" lang="en-GB"/>
              <a:t>layanan pembayaran</a:t>
            </a:r>
            <a:r>
              <a:rPr lang="en-GB"/>
              <a:t>, atau layanan pihak ketiga lainnya.</a:t>
            </a:r>
            <a:endParaRPr/>
          </a:p>
          <a:p>
            <a:pPr indent="-298450" lvl="1" marL="914400" rtl="0" algn="l">
              <a:lnSpc>
                <a:spcPct val="100000"/>
              </a:lnSpc>
              <a:spcBef>
                <a:spcPts val="0"/>
              </a:spcBef>
              <a:spcAft>
                <a:spcPts val="0"/>
              </a:spcAft>
              <a:buSzPts val="1100"/>
              <a:buChar char="○"/>
            </a:pPr>
            <a:r>
              <a:rPr lang="en-GB"/>
              <a:t>Misalnya, </a:t>
            </a:r>
            <a:r>
              <a:rPr b="1" lang="en-GB"/>
              <a:t>Stripe</a:t>
            </a:r>
            <a:r>
              <a:rPr lang="en-GB"/>
              <a:t> untuk pembayaran atau </a:t>
            </a:r>
            <a:r>
              <a:rPr b="1" lang="en-GB"/>
              <a:t>Twilio</a:t>
            </a:r>
            <a:r>
              <a:rPr lang="en-GB"/>
              <a:t> untuk pengiriman SMS.</a:t>
            </a:r>
            <a:endParaRPr/>
          </a:p>
          <a:p>
            <a:pPr indent="-298450" lvl="0" marL="457200" rtl="0" algn="l">
              <a:lnSpc>
                <a:spcPct val="100000"/>
              </a:lnSpc>
              <a:spcBef>
                <a:spcPts val="0"/>
              </a:spcBef>
              <a:spcAft>
                <a:spcPts val="0"/>
              </a:spcAft>
              <a:buSzPts val="1100"/>
              <a:buChar char="●"/>
            </a:pPr>
            <a:r>
              <a:rPr b="1" lang="en-GB"/>
              <a:t>Database</a:t>
            </a:r>
            <a:r>
              <a:rPr lang="en-GB"/>
              <a:t>:</a:t>
            </a:r>
            <a:endParaRPr/>
          </a:p>
          <a:p>
            <a:pPr indent="-298450" lvl="1" marL="914400" rtl="0" algn="l">
              <a:lnSpc>
                <a:spcPct val="100000"/>
              </a:lnSpc>
              <a:spcBef>
                <a:spcPts val="0"/>
              </a:spcBef>
              <a:spcAft>
                <a:spcPts val="0"/>
              </a:spcAft>
              <a:buSzPts val="1100"/>
              <a:buChar char="○"/>
            </a:pPr>
            <a:r>
              <a:rPr lang="en-GB"/>
              <a:t>Tempat penyimpanan data yang digunakan oleh layanan untuk menyimpan informasi aplikasi yang lebih permanen.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Alur:</a:t>
            </a:r>
            <a:endParaRPr b="1"/>
          </a:p>
          <a:p>
            <a:pPr indent="-298450" lvl="0" marL="457200" rtl="0" algn="l">
              <a:lnSpc>
                <a:spcPct val="100000"/>
              </a:lnSpc>
              <a:spcBef>
                <a:spcPts val="0"/>
              </a:spcBef>
              <a:spcAft>
                <a:spcPts val="0"/>
              </a:spcAft>
              <a:buSzPts val="1100"/>
              <a:buFont typeface="Arial"/>
              <a:buAutoNum type="arabicPeriod"/>
            </a:pPr>
            <a:r>
              <a:rPr b="1" lang="en-GB"/>
              <a:t>User → ClientApp</a:t>
            </a:r>
            <a:r>
              <a:rPr lang="en-GB"/>
              <a:t>: Pengguna mengirimkan permintaan login atau permintaan lainnya melalui antarmuka aplikasi (misalnya, mengisi formulir login atau mengklik tombol).</a:t>
            </a:r>
            <a:endParaRPr/>
          </a:p>
          <a:p>
            <a:pPr indent="-298450" lvl="0" marL="457200" rtl="0" algn="l">
              <a:lnSpc>
                <a:spcPct val="100000"/>
              </a:lnSpc>
              <a:spcBef>
                <a:spcPts val="0"/>
              </a:spcBef>
              <a:spcAft>
                <a:spcPts val="0"/>
              </a:spcAft>
              <a:buSzPts val="1100"/>
              <a:buFont typeface="Arial"/>
              <a:buAutoNum type="arabicPeriod"/>
            </a:pPr>
            <a:r>
              <a:rPr b="1" lang="en-GB"/>
              <a:t>ClientApp → API Gateway / Service Bus</a:t>
            </a:r>
            <a:r>
              <a:rPr lang="en-GB"/>
              <a:t>: Aplikasi klien mengirimkan permintaan ke </a:t>
            </a:r>
            <a:r>
              <a:rPr b="1" lang="en-GB"/>
              <a:t>API Gateway</a:t>
            </a:r>
            <a:r>
              <a:rPr lang="en-GB"/>
              <a:t> untuk diproses lebih lanjut.</a:t>
            </a:r>
            <a:endParaRPr/>
          </a:p>
          <a:p>
            <a:pPr indent="-298450" lvl="0" marL="457200" rtl="0" algn="l">
              <a:lnSpc>
                <a:spcPct val="100000"/>
              </a:lnSpc>
              <a:spcBef>
                <a:spcPts val="0"/>
              </a:spcBef>
              <a:spcAft>
                <a:spcPts val="0"/>
              </a:spcAft>
              <a:buSzPts val="1100"/>
              <a:buFont typeface="Arial"/>
              <a:buAutoNum type="arabicPeriod"/>
            </a:pPr>
            <a:r>
              <a:rPr b="1" lang="en-GB"/>
              <a:t>API Gateway → Authentication Service</a:t>
            </a:r>
            <a:r>
              <a:rPr lang="en-GB"/>
              <a:t>: API Gateway mengarahkan permintaan autentikasi ke layanan autentikasi untuk memverifikasi kredensial pengguna.</a:t>
            </a:r>
            <a:endParaRPr/>
          </a:p>
          <a:p>
            <a:pPr indent="-298450" lvl="0" marL="457200" rtl="0" algn="l">
              <a:lnSpc>
                <a:spcPct val="100000"/>
              </a:lnSpc>
              <a:spcBef>
                <a:spcPts val="0"/>
              </a:spcBef>
              <a:spcAft>
                <a:spcPts val="0"/>
              </a:spcAft>
              <a:buSzPts val="1100"/>
              <a:buFont typeface="Arial"/>
              <a:buAutoNum type="arabicPeriod"/>
            </a:pPr>
            <a:r>
              <a:rPr b="1" lang="en-GB"/>
              <a:t>Authentication Service → Database</a:t>
            </a:r>
            <a:r>
              <a:rPr lang="en-GB"/>
              <a:t>: Layanan autentikasi memeriksa kredensial pengguna dengan mengakses </a:t>
            </a:r>
            <a:r>
              <a:rPr b="1" lang="en-GB"/>
              <a:t>Database</a:t>
            </a:r>
            <a:r>
              <a:rPr lang="en-GB"/>
              <a:t> untuk memverifikasi data pengguna.</a:t>
            </a:r>
            <a:endParaRPr/>
          </a:p>
          <a:p>
            <a:pPr indent="-298450" lvl="0" marL="457200" rtl="0" algn="l">
              <a:lnSpc>
                <a:spcPct val="100000"/>
              </a:lnSpc>
              <a:spcBef>
                <a:spcPts val="0"/>
              </a:spcBef>
              <a:spcAft>
                <a:spcPts val="0"/>
              </a:spcAft>
              <a:buSzPts val="1100"/>
              <a:buFont typeface="Arial"/>
              <a:buAutoNum type="arabicPeriod"/>
            </a:pPr>
            <a:r>
              <a:rPr b="1" lang="en-GB"/>
              <a:t>Database → Authentication Service</a:t>
            </a:r>
            <a:r>
              <a:rPr lang="en-GB"/>
              <a:t>: Database mengirimkan hasil autentikasi kembali ke layanan autentikasi.</a:t>
            </a:r>
            <a:endParaRPr/>
          </a:p>
          <a:p>
            <a:pPr indent="-298450" lvl="0" marL="457200" rtl="0" algn="l">
              <a:lnSpc>
                <a:spcPct val="100000"/>
              </a:lnSpc>
              <a:spcBef>
                <a:spcPts val="0"/>
              </a:spcBef>
              <a:spcAft>
                <a:spcPts val="0"/>
              </a:spcAft>
              <a:buSzPts val="1100"/>
              <a:buFont typeface="Arial"/>
              <a:buAutoNum type="arabicPeriod"/>
            </a:pPr>
            <a:r>
              <a:rPr b="1" lang="en-GB"/>
              <a:t>Authentication Service → API Gateway</a:t>
            </a:r>
            <a:r>
              <a:rPr lang="en-GB"/>
              <a:t>: Layanan autentikasi mengirimkan hasil autentikasi ke </a:t>
            </a:r>
            <a:r>
              <a:rPr b="1" lang="en-GB"/>
              <a:t>API Gateway</a:t>
            </a:r>
            <a:r>
              <a:rPr lang="en-GB"/>
              <a:t>.</a:t>
            </a:r>
            <a:endParaRPr/>
          </a:p>
          <a:p>
            <a:pPr indent="-298450" lvl="0" marL="457200" rtl="0" algn="l">
              <a:lnSpc>
                <a:spcPct val="100000"/>
              </a:lnSpc>
              <a:spcBef>
                <a:spcPts val="0"/>
              </a:spcBef>
              <a:spcAft>
                <a:spcPts val="0"/>
              </a:spcAft>
              <a:buSzPts val="1100"/>
              <a:buFont typeface="Arial"/>
              <a:buAutoNum type="arabicPeriod"/>
            </a:pPr>
            <a:r>
              <a:rPr b="1" lang="en-GB"/>
              <a:t>API Gateway → ClientApp</a:t>
            </a:r>
            <a:r>
              <a:rPr lang="en-GB"/>
              <a:t>: API Gateway mengirimkan status login (berhasil/gagal) kembali ke aplikasi klien untuk ditampilkan.</a:t>
            </a:r>
            <a:endParaRPr/>
          </a:p>
          <a:p>
            <a:pPr indent="-298450" lvl="0" marL="457200" rtl="0" algn="l">
              <a:lnSpc>
                <a:spcPct val="100000"/>
              </a:lnSpc>
              <a:spcBef>
                <a:spcPts val="0"/>
              </a:spcBef>
              <a:spcAft>
                <a:spcPts val="0"/>
              </a:spcAft>
              <a:buSzPts val="1100"/>
              <a:buFont typeface="Arial"/>
              <a:buAutoNum type="arabicPeriod"/>
            </a:pPr>
            <a:r>
              <a:rPr b="1" lang="en-GB"/>
              <a:t>User → ClientApp</a:t>
            </a:r>
            <a:r>
              <a:rPr lang="en-GB"/>
              <a:t>: Pengguna mengirimkan permintaan pembayaran setelah login.</a:t>
            </a:r>
            <a:endParaRPr/>
          </a:p>
          <a:p>
            <a:pPr indent="-298450" lvl="0" marL="457200" rtl="0" algn="l">
              <a:lnSpc>
                <a:spcPct val="100000"/>
              </a:lnSpc>
              <a:spcBef>
                <a:spcPts val="0"/>
              </a:spcBef>
              <a:spcAft>
                <a:spcPts val="0"/>
              </a:spcAft>
              <a:buSzPts val="1100"/>
              <a:buFont typeface="Arial"/>
              <a:buAutoNum type="arabicPeriod"/>
            </a:pPr>
            <a:r>
              <a:rPr b="1" lang="en-GB"/>
              <a:t>ClientApp → API Gateway</a:t>
            </a:r>
            <a:r>
              <a:rPr lang="en-GB"/>
              <a:t>: Aplikasi klien mengirimkan permintaan pembayaran ke API Gateway.</a:t>
            </a:r>
            <a:endParaRPr/>
          </a:p>
          <a:p>
            <a:pPr indent="-298450" lvl="0" marL="457200" rtl="0" algn="l">
              <a:lnSpc>
                <a:spcPct val="100000"/>
              </a:lnSpc>
              <a:spcBef>
                <a:spcPts val="0"/>
              </a:spcBef>
              <a:spcAft>
                <a:spcPts val="0"/>
              </a:spcAft>
              <a:buSzPts val="1100"/>
              <a:buFont typeface="Arial"/>
              <a:buAutoNum type="arabicPeriod"/>
            </a:pPr>
            <a:r>
              <a:rPr b="1" lang="en-GB"/>
              <a:t>API Gateway → Payment Service</a:t>
            </a:r>
            <a:r>
              <a:rPr lang="en-GB"/>
              <a:t>: API Gateway meneruskan permintaan pembayaran ke layanan pembayaran.</a:t>
            </a:r>
            <a:endParaRPr/>
          </a:p>
          <a:p>
            <a:pPr indent="-298450" lvl="0" marL="457200" rtl="0" algn="l">
              <a:lnSpc>
                <a:spcPct val="100000"/>
              </a:lnSpc>
              <a:spcBef>
                <a:spcPts val="0"/>
              </a:spcBef>
              <a:spcAft>
                <a:spcPts val="0"/>
              </a:spcAft>
              <a:buSzPts val="1100"/>
              <a:buFont typeface="Arial"/>
              <a:buAutoNum type="arabicPeriod"/>
            </a:pPr>
            <a:r>
              <a:rPr b="1" lang="en-GB"/>
              <a:t>Payment Service → External Payment API</a:t>
            </a:r>
            <a:r>
              <a:rPr lang="en-GB"/>
              <a:t>: Layanan pembayaran berkomunikasi dengan </a:t>
            </a:r>
            <a:r>
              <a:rPr b="1" lang="en-GB"/>
              <a:t>External Payment API</a:t>
            </a:r>
            <a:r>
              <a:rPr lang="en-GB"/>
              <a:t> untuk memverifikasi transaksi pembayaran.</a:t>
            </a:r>
            <a:endParaRPr/>
          </a:p>
          <a:p>
            <a:pPr indent="-298450" lvl="0" marL="457200" rtl="0" algn="l">
              <a:lnSpc>
                <a:spcPct val="100000"/>
              </a:lnSpc>
              <a:spcBef>
                <a:spcPts val="0"/>
              </a:spcBef>
              <a:spcAft>
                <a:spcPts val="0"/>
              </a:spcAft>
              <a:buSzPts val="1100"/>
              <a:buFont typeface="Arial"/>
              <a:buAutoNum type="arabicPeriod"/>
            </a:pPr>
            <a:r>
              <a:rPr b="1" lang="en-GB"/>
              <a:t>External Payment API → Payment Service</a:t>
            </a:r>
            <a:r>
              <a:rPr lang="en-GB"/>
              <a:t>: API pembayaran eksternal mengirimkan status pembayaran kembali ke </a:t>
            </a:r>
            <a:r>
              <a:rPr b="1" lang="en-GB"/>
              <a:t>Payment Service</a:t>
            </a:r>
            <a:r>
              <a:rPr lang="en-GB"/>
              <a:t>.</a:t>
            </a:r>
            <a:endParaRPr/>
          </a:p>
          <a:p>
            <a:pPr indent="-298450" lvl="0" marL="457200" rtl="0" algn="l">
              <a:lnSpc>
                <a:spcPct val="100000"/>
              </a:lnSpc>
              <a:spcBef>
                <a:spcPts val="0"/>
              </a:spcBef>
              <a:spcAft>
                <a:spcPts val="0"/>
              </a:spcAft>
              <a:buSzPts val="1100"/>
              <a:buFont typeface="Arial"/>
              <a:buAutoNum type="arabicPeriod"/>
            </a:pPr>
            <a:r>
              <a:rPr b="1" lang="en-GB"/>
              <a:t>Payment Service → API Gateway</a:t>
            </a:r>
            <a:r>
              <a:rPr lang="en-GB"/>
              <a:t>: Layanan pembayaran mengirimkan status pembayaran ke API Gateway.</a:t>
            </a:r>
            <a:endParaRPr/>
          </a:p>
          <a:p>
            <a:pPr indent="-298450" lvl="0" marL="457200" rtl="0" algn="l">
              <a:lnSpc>
                <a:spcPct val="100000"/>
              </a:lnSpc>
              <a:spcBef>
                <a:spcPts val="0"/>
              </a:spcBef>
              <a:spcAft>
                <a:spcPts val="0"/>
              </a:spcAft>
              <a:buSzPts val="1100"/>
              <a:buFont typeface="Arial"/>
              <a:buAutoNum type="arabicPeriod"/>
            </a:pPr>
            <a:r>
              <a:rPr b="1" lang="en-GB"/>
              <a:t>API Gateway → ClientApp</a:t>
            </a:r>
            <a:r>
              <a:rPr lang="en-GB"/>
              <a:t>: API Gateway mengirimkan status pembayaran kembali ke aplikasi klien untuk ditampilkan.</a:t>
            </a:r>
            <a:endParaRPr/>
          </a:p>
          <a:p>
            <a:pPr indent="-298450" lvl="0" marL="457200" rtl="0" algn="l">
              <a:lnSpc>
                <a:spcPct val="100000"/>
              </a:lnSpc>
              <a:spcBef>
                <a:spcPts val="0"/>
              </a:spcBef>
              <a:spcAft>
                <a:spcPts val="0"/>
              </a:spcAft>
              <a:buSzPts val="1100"/>
              <a:buFont typeface="Arial"/>
              <a:buAutoNum type="arabicPeriod"/>
            </a:pPr>
            <a:r>
              <a:rPr b="1" lang="en-GB"/>
              <a:t>ClientApp → User</a:t>
            </a:r>
            <a:r>
              <a:rPr lang="en-GB"/>
              <a:t>: Aplikasi klien menampilkan hasil status pembayaran kepada pengguna.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Komponen dalam Diagram:</a:t>
            </a:r>
            <a:endParaRPr b="1"/>
          </a:p>
          <a:p>
            <a:pPr indent="-298450" lvl="0" marL="457200" rtl="0" algn="l">
              <a:lnSpc>
                <a:spcPct val="100000"/>
              </a:lnSpc>
              <a:spcBef>
                <a:spcPts val="0"/>
              </a:spcBef>
              <a:spcAft>
                <a:spcPts val="0"/>
              </a:spcAft>
              <a:buSzPts val="1100"/>
              <a:buChar char="●"/>
            </a:pPr>
            <a:r>
              <a:rPr b="1" lang="en-GB"/>
              <a:t>Client Application 🖥️</a:t>
            </a:r>
            <a:r>
              <a:rPr lang="en-GB"/>
              <a:t>:</a:t>
            </a:r>
            <a:endParaRPr/>
          </a:p>
          <a:p>
            <a:pPr indent="-298450" lvl="1" marL="914400" rtl="0" algn="l">
              <a:lnSpc>
                <a:spcPct val="100000"/>
              </a:lnSpc>
              <a:spcBef>
                <a:spcPts val="0"/>
              </a:spcBef>
              <a:spcAft>
                <a:spcPts val="0"/>
              </a:spcAft>
              <a:buSzPts val="1100"/>
              <a:buChar char="○"/>
            </a:pPr>
            <a:r>
              <a:rPr lang="en-GB"/>
              <a:t>Merupakan aplikasi klien (web atau mobile) yang digunakan oleh pengguna untuk berinteraksi dengan sistem.</a:t>
            </a:r>
            <a:endParaRPr/>
          </a:p>
          <a:p>
            <a:pPr indent="-298450" lvl="1" marL="914400" rtl="0" algn="l">
              <a:lnSpc>
                <a:spcPct val="100000"/>
              </a:lnSpc>
              <a:spcBef>
                <a:spcPts val="0"/>
              </a:spcBef>
              <a:spcAft>
                <a:spcPts val="0"/>
              </a:spcAft>
              <a:buSzPts val="1100"/>
              <a:buChar char="○"/>
            </a:pPr>
            <a:r>
              <a:rPr lang="en-GB"/>
              <a:t>Mengirim permintaan ke </a:t>
            </a:r>
            <a:r>
              <a:rPr b="1" lang="en-GB"/>
              <a:t>API Gateway</a:t>
            </a:r>
            <a:r>
              <a:rPr lang="en-GB"/>
              <a:t> untuk mendapatkan layanan tertentu.</a:t>
            </a:r>
            <a:endParaRPr/>
          </a:p>
          <a:p>
            <a:pPr indent="-298450" lvl="0" marL="457200" rtl="0" algn="l">
              <a:lnSpc>
                <a:spcPct val="100000"/>
              </a:lnSpc>
              <a:spcBef>
                <a:spcPts val="0"/>
              </a:spcBef>
              <a:spcAft>
                <a:spcPts val="0"/>
              </a:spcAft>
              <a:buSzPts val="1100"/>
              <a:buChar char="●"/>
            </a:pPr>
            <a:r>
              <a:rPr b="1" lang="en-GB"/>
              <a:t>API Gateway / Service Bus 🧩</a:t>
            </a:r>
            <a:r>
              <a:rPr lang="en-GB"/>
              <a:t>:</a:t>
            </a:r>
            <a:endParaRPr/>
          </a:p>
          <a:p>
            <a:pPr indent="-298450" lvl="1" marL="914400" rtl="0" algn="l">
              <a:lnSpc>
                <a:spcPct val="100000"/>
              </a:lnSpc>
              <a:spcBef>
                <a:spcPts val="0"/>
              </a:spcBef>
              <a:spcAft>
                <a:spcPts val="0"/>
              </a:spcAft>
              <a:buSzPts val="1100"/>
              <a:buChar char="○"/>
            </a:pPr>
            <a:r>
              <a:rPr lang="en-GB"/>
              <a:t>Menerima permintaan dari klien dan mengarahkan ke layanan yang sesuai.</a:t>
            </a:r>
            <a:endParaRPr/>
          </a:p>
          <a:p>
            <a:pPr indent="-298450" lvl="1" marL="914400" rtl="0" algn="l">
              <a:lnSpc>
                <a:spcPct val="100000"/>
              </a:lnSpc>
              <a:spcBef>
                <a:spcPts val="0"/>
              </a:spcBef>
              <a:spcAft>
                <a:spcPts val="0"/>
              </a:spcAft>
              <a:buSzPts val="1100"/>
              <a:buChar char="○"/>
            </a:pPr>
            <a:r>
              <a:rPr lang="en-GB"/>
              <a:t>Mengelola komunikasi antar layanan dan memfasilitasi komunikasi antara komponen berbeda di SOA.</a:t>
            </a:r>
            <a:endParaRPr/>
          </a:p>
          <a:p>
            <a:pPr indent="-298450" lvl="0" marL="457200" rtl="0" algn="l">
              <a:lnSpc>
                <a:spcPct val="100000"/>
              </a:lnSpc>
              <a:spcBef>
                <a:spcPts val="0"/>
              </a:spcBef>
              <a:spcAft>
                <a:spcPts val="0"/>
              </a:spcAft>
              <a:buSzPts val="1100"/>
              <a:buChar char="●"/>
            </a:pPr>
            <a:r>
              <a:rPr b="1" lang="en-GB"/>
              <a:t>Authentication Service 🔐</a:t>
            </a:r>
            <a:r>
              <a:rPr lang="en-GB"/>
              <a:t>:</a:t>
            </a:r>
            <a:endParaRPr/>
          </a:p>
          <a:p>
            <a:pPr indent="-298450" lvl="1" marL="914400" rtl="0" algn="l">
              <a:lnSpc>
                <a:spcPct val="100000"/>
              </a:lnSpc>
              <a:spcBef>
                <a:spcPts val="0"/>
              </a:spcBef>
              <a:spcAft>
                <a:spcPts val="0"/>
              </a:spcAft>
              <a:buSzPts val="1100"/>
              <a:buChar char="○"/>
            </a:pPr>
            <a:r>
              <a:rPr lang="en-GB"/>
              <a:t>Menangani </a:t>
            </a:r>
            <a:r>
              <a:rPr b="1" lang="en-GB"/>
              <a:t>autentikasi pengguna</a:t>
            </a:r>
            <a:r>
              <a:rPr lang="en-GB"/>
              <a:t> (misalnya login, otorisasi).</a:t>
            </a:r>
            <a:endParaRPr/>
          </a:p>
          <a:p>
            <a:pPr indent="-298450" lvl="1" marL="914400" rtl="0" algn="l">
              <a:lnSpc>
                <a:spcPct val="100000"/>
              </a:lnSpc>
              <a:spcBef>
                <a:spcPts val="0"/>
              </a:spcBef>
              <a:spcAft>
                <a:spcPts val="0"/>
              </a:spcAft>
              <a:buSzPts val="1100"/>
              <a:buChar char="○"/>
            </a:pPr>
            <a:r>
              <a:rPr lang="en-GB"/>
              <a:t>Berinteraksi dengan </a:t>
            </a:r>
            <a:r>
              <a:rPr b="1" lang="en-GB"/>
              <a:t>Database</a:t>
            </a:r>
            <a:r>
              <a:rPr lang="en-GB"/>
              <a:t> untuk memverifikasi kredensial pengguna.</a:t>
            </a:r>
            <a:endParaRPr/>
          </a:p>
          <a:p>
            <a:pPr indent="-298450" lvl="0" marL="457200" rtl="0" algn="l">
              <a:lnSpc>
                <a:spcPct val="100000"/>
              </a:lnSpc>
              <a:spcBef>
                <a:spcPts val="0"/>
              </a:spcBef>
              <a:spcAft>
                <a:spcPts val="0"/>
              </a:spcAft>
              <a:buSzPts val="1100"/>
              <a:buChar char="●"/>
            </a:pPr>
            <a:r>
              <a:rPr b="1" lang="en-GB"/>
              <a:t>Payment Service 💳</a:t>
            </a:r>
            <a:r>
              <a:rPr lang="en-GB"/>
              <a:t>:</a:t>
            </a:r>
            <a:endParaRPr/>
          </a:p>
          <a:p>
            <a:pPr indent="-298450" lvl="1" marL="914400" rtl="0" algn="l">
              <a:lnSpc>
                <a:spcPct val="100000"/>
              </a:lnSpc>
              <a:spcBef>
                <a:spcPts val="0"/>
              </a:spcBef>
              <a:spcAft>
                <a:spcPts val="0"/>
              </a:spcAft>
              <a:buSzPts val="1100"/>
              <a:buChar char="○"/>
            </a:pPr>
            <a:r>
              <a:rPr lang="en-GB"/>
              <a:t>Layanan untuk menangani pembayaran dan transaksi.</a:t>
            </a:r>
            <a:endParaRPr/>
          </a:p>
          <a:p>
            <a:pPr indent="-298450" lvl="1" marL="914400" rtl="0" algn="l">
              <a:lnSpc>
                <a:spcPct val="100000"/>
              </a:lnSpc>
              <a:spcBef>
                <a:spcPts val="0"/>
              </a:spcBef>
              <a:spcAft>
                <a:spcPts val="0"/>
              </a:spcAft>
              <a:buSzPts val="1100"/>
              <a:buChar char="○"/>
            </a:pPr>
            <a:r>
              <a:rPr lang="en-GB"/>
              <a:t>Berkomunikasi dengan </a:t>
            </a:r>
            <a:r>
              <a:rPr b="1" lang="en-GB"/>
              <a:t>External Payment API</a:t>
            </a:r>
            <a:r>
              <a:rPr lang="en-GB"/>
              <a:t> untuk melakukan verifikasi pembayaran.</a:t>
            </a:r>
            <a:endParaRPr/>
          </a:p>
          <a:p>
            <a:pPr indent="-298450" lvl="1" marL="914400" rtl="0" algn="l">
              <a:lnSpc>
                <a:spcPct val="100000"/>
              </a:lnSpc>
              <a:spcBef>
                <a:spcPts val="0"/>
              </a:spcBef>
              <a:spcAft>
                <a:spcPts val="0"/>
              </a:spcAft>
              <a:buSzPts val="1100"/>
              <a:buChar char="○"/>
            </a:pPr>
            <a:r>
              <a:rPr lang="en-GB"/>
              <a:t>Juga berinteraksi dengan </a:t>
            </a:r>
            <a:r>
              <a:rPr b="1" lang="en-GB"/>
              <a:t>Database</a:t>
            </a:r>
            <a:r>
              <a:rPr lang="en-GB"/>
              <a:t> untuk mencatat transaksi.</a:t>
            </a:r>
            <a:endParaRPr/>
          </a:p>
          <a:p>
            <a:pPr indent="-298450" lvl="0" marL="457200" rtl="0" algn="l">
              <a:lnSpc>
                <a:spcPct val="100000"/>
              </a:lnSpc>
              <a:spcBef>
                <a:spcPts val="0"/>
              </a:spcBef>
              <a:spcAft>
                <a:spcPts val="0"/>
              </a:spcAft>
              <a:buSzPts val="1100"/>
              <a:buChar char="●"/>
            </a:pPr>
            <a:r>
              <a:rPr b="1" lang="en-GB"/>
              <a:t>Data Service 🗄️</a:t>
            </a:r>
            <a:r>
              <a:rPr lang="en-GB"/>
              <a:t>:</a:t>
            </a:r>
            <a:endParaRPr/>
          </a:p>
          <a:p>
            <a:pPr indent="-298450" lvl="1" marL="914400" rtl="0" algn="l">
              <a:lnSpc>
                <a:spcPct val="100000"/>
              </a:lnSpc>
              <a:spcBef>
                <a:spcPts val="0"/>
              </a:spcBef>
              <a:spcAft>
                <a:spcPts val="0"/>
              </a:spcAft>
              <a:buSzPts val="1100"/>
              <a:buChar char="○"/>
            </a:pPr>
            <a:r>
              <a:rPr lang="en-GB"/>
              <a:t>Menyediakan akses ke data yang disimpan dalam </a:t>
            </a:r>
            <a:r>
              <a:rPr b="1" lang="en-GB"/>
              <a:t>Database</a:t>
            </a:r>
            <a:r>
              <a:rPr lang="en-GB"/>
              <a:t>.</a:t>
            </a:r>
            <a:endParaRPr/>
          </a:p>
          <a:p>
            <a:pPr indent="-298450" lvl="1" marL="914400" rtl="0" algn="l">
              <a:lnSpc>
                <a:spcPct val="100000"/>
              </a:lnSpc>
              <a:spcBef>
                <a:spcPts val="0"/>
              </a:spcBef>
              <a:spcAft>
                <a:spcPts val="0"/>
              </a:spcAft>
              <a:buSzPts val="1100"/>
              <a:buChar char="○"/>
            </a:pPr>
            <a:r>
              <a:rPr lang="en-GB"/>
              <a:t>Layanan ini bisa menangani permintaan data yang sering digunakan oleh layanan lain.</a:t>
            </a:r>
            <a:endParaRPr/>
          </a:p>
          <a:p>
            <a:pPr indent="-298450" lvl="0" marL="457200" rtl="0" algn="l">
              <a:lnSpc>
                <a:spcPct val="100000"/>
              </a:lnSpc>
              <a:spcBef>
                <a:spcPts val="0"/>
              </a:spcBef>
              <a:spcAft>
                <a:spcPts val="0"/>
              </a:spcAft>
              <a:buSzPts val="1100"/>
              <a:buChar char="●"/>
            </a:pPr>
            <a:r>
              <a:rPr b="1" lang="en-GB"/>
              <a:t>External Payment API 🌍</a:t>
            </a:r>
            <a:r>
              <a:rPr lang="en-GB"/>
              <a:t>:</a:t>
            </a:r>
            <a:endParaRPr/>
          </a:p>
          <a:p>
            <a:pPr indent="-298450" lvl="1" marL="914400" rtl="0" algn="l">
              <a:lnSpc>
                <a:spcPct val="100000"/>
              </a:lnSpc>
              <a:spcBef>
                <a:spcPts val="0"/>
              </a:spcBef>
              <a:spcAft>
                <a:spcPts val="0"/>
              </a:spcAft>
              <a:buSzPts val="1100"/>
              <a:buChar char="○"/>
            </a:pPr>
            <a:r>
              <a:rPr lang="en-GB"/>
              <a:t>API eksternal yang digunakan oleh </a:t>
            </a:r>
            <a:r>
              <a:rPr b="1" lang="en-GB"/>
              <a:t>Payment Service</a:t>
            </a:r>
            <a:r>
              <a:rPr lang="en-GB"/>
              <a:t> untuk melakukan verifikasi pembayaran atau pemrosesan transaksi.</a:t>
            </a:r>
            <a:endParaRPr/>
          </a:p>
          <a:p>
            <a:pPr indent="-298450" lvl="1" marL="914400" rtl="0" algn="l">
              <a:lnSpc>
                <a:spcPct val="100000"/>
              </a:lnSpc>
              <a:spcBef>
                <a:spcPts val="0"/>
              </a:spcBef>
              <a:spcAft>
                <a:spcPts val="0"/>
              </a:spcAft>
              <a:buSzPts val="1100"/>
              <a:buChar char="○"/>
            </a:pPr>
            <a:r>
              <a:rPr lang="en-GB"/>
              <a:t>Contoh: API dari </a:t>
            </a:r>
            <a:r>
              <a:rPr b="1" lang="en-GB"/>
              <a:t>Stripe</a:t>
            </a:r>
            <a:r>
              <a:rPr lang="en-GB"/>
              <a:t>, </a:t>
            </a:r>
            <a:r>
              <a:rPr b="1" lang="en-GB"/>
              <a:t>PayPal</a:t>
            </a:r>
            <a:r>
              <a:rPr lang="en-GB"/>
              <a:t>, atau penyedia pembayaran lainnya.</a:t>
            </a:r>
            <a:endParaRPr/>
          </a:p>
          <a:p>
            <a:pPr indent="-298450" lvl="0" marL="457200" rtl="0" algn="l">
              <a:lnSpc>
                <a:spcPct val="100000"/>
              </a:lnSpc>
              <a:spcBef>
                <a:spcPts val="0"/>
              </a:spcBef>
              <a:spcAft>
                <a:spcPts val="0"/>
              </a:spcAft>
              <a:buSzPts val="1100"/>
              <a:buChar char="●"/>
            </a:pPr>
            <a:r>
              <a:rPr b="1" lang="en-GB"/>
              <a:t>Database 🗃️</a:t>
            </a:r>
            <a:r>
              <a:rPr lang="en-GB"/>
              <a:t>:</a:t>
            </a:r>
            <a:endParaRPr/>
          </a:p>
          <a:p>
            <a:pPr indent="-298450" lvl="1" marL="914400" rtl="0" algn="l">
              <a:lnSpc>
                <a:spcPct val="100000"/>
              </a:lnSpc>
              <a:spcBef>
                <a:spcPts val="0"/>
              </a:spcBef>
              <a:spcAft>
                <a:spcPts val="0"/>
              </a:spcAft>
              <a:buSzPts val="1100"/>
              <a:buChar char="○"/>
            </a:pPr>
            <a:r>
              <a:rPr lang="en-GB"/>
              <a:t>Tempat penyimpanan data yang digunakan oleh berbagai layanan dalam sistem.</a:t>
            </a:r>
            <a:endParaRPr/>
          </a:p>
          <a:p>
            <a:pPr indent="-298450" lvl="1" marL="914400" rtl="0" algn="l">
              <a:lnSpc>
                <a:spcPct val="100000"/>
              </a:lnSpc>
              <a:spcBef>
                <a:spcPts val="0"/>
              </a:spcBef>
              <a:spcAft>
                <a:spcPts val="0"/>
              </a:spcAft>
              <a:buSzPts val="1100"/>
              <a:buChar char="○"/>
            </a:pPr>
            <a:r>
              <a:rPr lang="en-GB"/>
              <a:t>Menyimpan data pengguna, transaksi pembayaran, dan informasi lainnya yang dibutuhkan oleh layanan.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Arsitektur Peer-to-Peer (P2P) merepresentasikan bentuk paling desentralisasi dari sistem perangkat lunak. Tidak ada server pusat—setiap node dalam jaringan berfungsi sebagai klien dan juga sebagai server yang menyediakan dan mengakses sumber daya.</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Contoh paling nyata adalah jaringan berbagi file seperti BitTorrent, serta teknologi blockchain yang beroperasi berdasarkan prinsip serupa. Dalam sistem ini, sumber daya tersebar secara merata di seluruh node, membuat sistem sangat tahan terhadap kegagalan individu.</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Namun, arsitektur ini membawa tantangan besar dalam hal keamanan, keaslian data, dan manajemen jaringan. Sangat cocok untuk sistem di mana kolaborasi dan distribusi sumber daya adalah kunci utama.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Penjelasan Diagram:</a:t>
            </a:r>
            <a:endParaRPr b="1"/>
          </a:p>
          <a:p>
            <a:pPr indent="-298450" lvl="0" marL="457200" rtl="0" algn="l">
              <a:lnSpc>
                <a:spcPct val="100000"/>
              </a:lnSpc>
              <a:spcBef>
                <a:spcPts val="0"/>
              </a:spcBef>
              <a:spcAft>
                <a:spcPts val="0"/>
              </a:spcAft>
              <a:buSzPts val="1100"/>
              <a:buChar char="●"/>
            </a:pPr>
            <a:r>
              <a:rPr b="1" lang="en-GB"/>
              <a:t>Peer 1 ↔ Peer 2</a:t>
            </a:r>
            <a:r>
              <a:rPr lang="en-GB"/>
              <a:t>:</a:t>
            </a:r>
            <a:endParaRPr/>
          </a:p>
          <a:p>
            <a:pPr indent="-298450" lvl="1" marL="914400" rtl="0" algn="l">
              <a:lnSpc>
                <a:spcPct val="100000"/>
              </a:lnSpc>
              <a:spcBef>
                <a:spcPts val="0"/>
              </a:spcBef>
              <a:spcAft>
                <a:spcPts val="0"/>
              </a:spcAft>
              <a:buSzPts val="1100"/>
              <a:buChar char="○"/>
            </a:pPr>
            <a:r>
              <a:rPr lang="en-GB"/>
              <a:t>Setiap </a:t>
            </a:r>
            <a:r>
              <a:rPr b="1" lang="en-GB"/>
              <a:t>Peer (Node)</a:t>
            </a:r>
            <a:r>
              <a:rPr lang="en-GB"/>
              <a:t> bertindak sebagai pengirim dan penerima data. Mereka berkomunikasi langsung satu sama lain melalui </a:t>
            </a:r>
            <a:r>
              <a:rPr b="1" lang="en-GB"/>
              <a:t>Network</a:t>
            </a:r>
            <a:r>
              <a:rPr lang="en-GB"/>
              <a:t>.</a:t>
            </a:r>
            <a:endParaRPr/>
          </a:p>
          <a:p>
            <a:pPr indent="-298450" lvl="0" marL="457200" rtl="0" algn="l">
              <a:lnSpc>
                <a:spcPct val="100000"/>
              </a:lnSpc>
              <a:spcBef>
                <a:spcPts val="0"/>
              </a:spcBef>
              <a:spcAft>
                <a:spcPts val="0"/>
              </a:spcAft>
              <a:buSzPts val="1100"/>
              <a:buChar char="●"/>
            </a:pPr>
            <a:r>
              <a:rPr b="1" lang="en-GB"/>
              <a:t>Communication Layer</a:t>
            </a:r>
            <a:r>
              <a:rPr lang="en-GB"/>
              <a:t>:</a:t>
            </a:r>
            <a:endParaRPr/>
          </a:p>
          <a:p>
            <a:pPr indent="-298450" lvl="1" marL="914400" rtl="0" algn="l">
              <a:lnSpc>
                <a:spcPct val="100000"/>
              </a:lnSpc>
              <a:spcBef>
                <a:spcPts val="0"/>
              </a:spcBef>
              <a:spcAft>
                <a:spcPts val="0"/>
              </a:spcAft>
              <a:buSzPts val="1100"/>
              <a:buChar char="○"/>
            </a:pPr>
            <a:r>
              <a:rPr lang="en-GB"/>
              <a:t>Bertanggung jawab atas </a:t>
            </a:r>
            <a:r>
              <a:rPr b="1" lang="en-GB"/>
              <a:t>protokol komunikasi</a:t>
            </a:r>
            <a:r>
              <a:rPr lang="en-GB"/>
              <a:t> antar peer. Hal ini memungkinkan peer untuk saling bertukar informasi dan berkomunikasi dalam jaringan.</a:t>
            </a:r>
            <a:endParaRPr/>
          </a:p>
          <a:p>
            <a:pPr indent="-298450" lvl="0" marL="457200" rtl="0" algn="l">
              <a:lnSpc>
                <a:spcPct val="100000"/>
              </a:lnSpc>
              <a:spcBef>
                <a:spcPts val="0"/>
              </a:spcBef>
              <a:spcAft>
                <a:spcPts val="0"/>
              </a:spcAft>
              <a:buSzPts val="1100"/>
              <a:buChar char="●"/>
            </a:pPr>
            <a:r>
              <a:rPr b="1" lang="en-GB"/>
              <a:t>Service Layer</a:t>
            </a:r>
            <a:r>
              <a:rPr lang="en-GB"/>
              <a:t>:</a:t>
            </a:r>
            <a:endParaRPr/>
          </a:p>
          <a:p>
            <a:pPr indent="-298450" lvl="1" marL="914400" rtl="0" algn="l">
              <a:lnSpc>
                <a:spcPct val="100000"/>
              </a:lnSpc>
              <a:spcBef>
                <a:spcPts val="0"/>
              </a:spcBef>
              <a:spcAft>
                <a:spcPts val="0"/>
              </a:spcAft>
              <a:buSzPts val="1100"/>
              <a:buChar char="○"/>
            </a:pPr>
            <a:r>
              <a:rPr lang="en-GB"/>
              <a:t>Menyediakan layanan atau fungsionalitas utama aplikasi yang dibagikan oleh semua peer, seperti berbagi file atau sistem komunikasi antar peer.</a:t>
            </a:r>
            <a:endParaRPr/>
          </a:p>
          <a:p>
            <a:pPr indent="-298450" lvl="0" marL="457200" rtl="0" algn="l">
              <a:lnSpc>
                <a:spcPct val="100000"/>
              </a:lnSpc>
              <a:spcBef>
                <a:spcPts val="0"/>
              </a:spcBef>
              <a:spcAft>
                <a:spcPts val="0"/>
              </a:spcAft>
              <a:buSzPts val="1100"/>
              <a:buChar char="●"/>
            </a:pPr>
            <a:r>
              <a:rPr b="1" lang="en-GB"/>
              <a:t>Distributed Database</a:t>
            </a:r>
            <a:r>
              <a:rPr lang="en-GB"/>
              <a:t> (Opsional):</a:t>
            </a:r>
            <a:endParaRPr/>
          </a:p>
          <a:p>
            <a:pPr indent="-298450" lvl="1" marL="914400" rtl="0" algn="l">
              <a:lnSpc>
                <a:spcPct val="100000"/>
              </a:lnSpc>
              <a:spcBef>
                <a:spcPts val="0"/>
              </a:spcBef>
              <a:spcAft>
                <a:spcPts val="0"/>
              </a:spcAft>
              <a:buSzPts val="1100"/>
              <a:buChar char="○"/>
            </a:pPr>
            <a:r>
              <a:rPr lang="en-GB"/>
              <a:t>Jika diperlukan, beberapa aplikasi P2P dapat menggunakan </a:t>
            </a:r>
            <a:r>
              <a:rPr b="1" lang="en-GB"/>
              <a:t>database terdistribusi</a:t>
            </a:r>
            <a:r>
              <a:rPr lang="en-GB"/>
              <a:t> untuk menyimpan data yang harus diakses oleh semua peer di jaringan.</a:t>
            </a:r>
            <a:endParaRPr/>
          </a:p>
          <a:p>
            <a:pPr indent="-298450" lvl="0" marL="457200" rtl="0" algn="l">
              <a:lnSpc>
                <a:spcPct val="100000"/>
              </a:lnSpc>
              <a:spcBef>
                <a:spcPts val="0"/>
              </a:spcBef>
              <a:spcAft>
                <a:spcPts val="0"/>
              </a:spcAft>
              <a:buSzPts val="1100"/>
              <a:buChar char="●"/>
            </a:pPr>
            <a:r>
              <a:rPr b="1" lang="en-GB"/>
              <a:t>Central Indexing Service</a:t>
            </a:r>
            <a:r>
              <a:rPr lang="en-GB"/>
              <a:t> (Opsional):</a:t>
            </a:r>
            <a:endParaRPr/>
          </a:p>
          <a:p>
            <a:pPr indent="-298450" lvl="1" marL="914400" rtl="0" algn="l">
              <a:lnSpc>
                <a:spcPct val="100000"/>
              </a:lnSpc>
              <a:spcBef>
                <a:spcPts val="0"/>
              </a:spcBef>
              <a:spcAft>
                <a:spcPts val="0"/>
              </a:spcAft>
              <a:buSzPts val="1100"/>
              <a:buChar char="○"/>
            </a:pPr>
            <a:r>
              <a:rPr lang="en-GB"/>
              <a:t>Dalam beberapa implementasi P2P, indeks terpusat digunakan untuk membantu peer menemukan satu sama lain dalam jaringan.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Arsitektur perangkat lunak merupakan fondasi dari seluruh sistem yang akan dikembangkan. Ia mendefinisikan bagaimana berbagai komponen sistem berinteraksi, berkomunikasi, dan menjalankan fungsi mereka secara kolektif untuk memenuhi kebutuhan pengguna.</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Mengapa ini penting? Karena dengan arsitektur yang dirancang baik, kita bisa mencapai sistem yang memiliki performa tinggi, andal, dan siap dikembangkan seiring waktu. Bayangkan sebuah gedung tanpa fondasi kuat—begitu pula sistem perangkat lunak tanpa arsitektur yang jelas. Tidak hanya kinerja dan keandalan yang dipengaruhi, tapi juga kemudahan dalam melakukan pemeliharaan dan pengembangan lanjutan.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Dengan memahami dan merancang arsitektur secara tepat dari awal, kita dapat menghindari banyak masalah teknis di masa depan dan memastikan sistem siap menghadapi skala pengguna yang terus meningkat.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Alur:</a:t>
            </a:r>
            <a:endParaRPr b="1"/>
          </a:p>
          <a:p>
            <a:pPr indent="-298450" lvl="0" marL="457200" rtl="0" algn="l">
              <a:lnSpc>
                <a:spcPct val="100000"/>
              </a:lnSpc>
              <a:spcBef>
                <a:spcPts val="0"/>
              </a:spcBef>
              <a:spcAft>
                <a:spcPts val="0"/>
              </a:spcAft>
              <a:buSzPts val="1100"/>
              <a:buFont typeface="Arial"/>
              <a:buAutoNum type="arabicPeriod"/>
            </a:pPr>
            <a:r>
              <a:rPr b="1" lang="en-GB"/>
              <a:t>User1 → Peer1</a:t>
            </a:r>
            <a:r>
              <a:rPr lang="en-GB"/>
              <a:t>: </a:t>
            </a:r>
            <a:r>
              <a:rPr b="1" lang="en-GB"/>
              <a:t>User1</a:t>
            </a:r>
            <a:r>
              <a:rPr lang="en-GB"/>
              <a:t> mengirimkan permintaan data ke </a:t>
            </a:r>
            <a:r>
              <a:rPr b="1" lang="en-GB"/>
              <a:t>Peer 1</a:t>
            </a:r>
            <a:r>
              <a:rPr lang="en-GB"/>
              <a:t>.</a:t>
            </a:r>
            <a:endParaRPr/>
          </a:p>
          <a:p>
            <a:pPr indent="-298450" lvl="0" marL="457200" rtl="0" algn="l">
              <a:lnSpc>
                <a:spcPct val="100000"/>
              </a:lnSpc>
              <a:spcBef>
                <a:spcPts val="0"/>
              </a:spcBef>
              <a:spcAft>
                <a:spcPts val="0"/>
              </a:spcAft>
              <a:buSzPts val="1100"/>
              <a:buFont typeface="Arial"/>
              <a:buAutoNum type="arabicPeriod"/>
            </a:pPr>
            <a:r>
              <a:rPr b="1" lang="en-GB"/>
              <a:t>Peer1 → Communication Layer</a:t>
            </a:r>
            <a:r>
              <a:rPr lang="en-GB"/>
              <a:t>: </a:t>
            </a:r>
            <a:r>
              <a:rPr b="1" lang="en-GB"/>
              <a:t>Peer 1</a:t>
            </a:r>
            <a:r>
              <a:rPr lang="en-GB"/>
              <a:t> menggunakan </a:t>
            </a:r>
            <a:r>
              <a:rPr b="1" lang="en-GB"/>
              <a:t>Communication Layer</a:t>
            </a:r>
            <a:r>
              <a:rPr lang="en-GB"/>
              <a:t> untuk mengirimkan permintaan ke </a:t>
            </a:r>
            <a:r>
              <a:rPr b="1" lang="en-GB"/>
              <a:t>Peer 2</a:t>
            </a:r>
            <a:r>
              <a:rPr lang="en-GB"/>
              <a:t>.</a:t>
            </a:r>
            <a:endParaRPr/>
          </a:p>
          <a:p>
            <a:pPr indent="-298450" lvl="0" marL="457200" rtl="0" algn="l">
              <a:lnSpc>
                <a:spcPct val="100000"/>
              </a:lnSpc>
              <a:spcBef>
                <a:spcPts val="0"/>
              </a:spcBef>
              <a:spcAft>
                <a:spcPts val="0"/>
              </a:spcAft>
              <a:buSzPts val="1100"/>
              <a:buFont typeface="Arial"/>
              <a:buAutoNum type="arabicPeriod"/>
            </a:pPr>
            <a:r>
              <a:rPr b="1" lang="en-GB"/>
              <a:t>Communication Layer → Peer2</a:t>
            </a:r>
            <a:r>
              <a:rPr lang="en-GB"/>
              <a:t>: Data ditransmisikan melalui komunikasi jaringan antar </a:t>
            </a:r>
            <a:r>
              <a:rPr b="1" lang="en-GB"/>
              <a:t>Peer 1</a:t>
            </a:r>
            <a:r>
              <a:rPr lang="en-GB"/>
              <a:t> dan </a:t>
            </a:r>
            <a:r>
              <a:rPr b="1" lang="en-GB"/>
              <a:t>Peer 2</a:t>
            </a:r>
            <a:r>
              <a:rPr lang="en-GB"/>
              <a:t>.</a:t>
            </a:r>
            <a:endParaRPr/>
          </a:p>
          <a:p>
            <a:pPr indent="-298450" lvl="0" marL="457200" rtl="0" algn="l">
              <a:lnSpc>
                <a:spcPct val="100000"/>
              </a:lnSpc>
              <a:spcBef>
                <a:spcPts val="0"/>
              </a:spcBef>
              <a:spcAft>
                <a:spcPts val="0"/>
              </a:spcAft>
              <a:buSzPts val="1100"/>
              <a:buFont typeface="Arial"/>
              <a:buAutoNum type="arabicPeriod"/>
            </a:pPr>
            <a:r>
              <a:rPr b="1" lang="en-GB"/>
              <a:t>Peer2 → Data Protocol</a:t>
            </a:r>
            <a:r>
              <a:rPr lang="en-GB"/>
              <a:t>: </a:t>
            </a:r>
            <a:r>
              <a:rPr b="1" lang="en-GB"/>
              <a:t>Peer 2</a:t>
            </a:r>
            <a:r>
              <a:rPr lang="en-GB"/>
              <a:t> memproses data menggunakan </a:t>
            </a:r>
            <a:r>
              <a:rPr b="1" lang="en-GB"/>
              <a:t>Data Protocol</a:t>
            </a:r>
            <a:r>
              <a:rPr lang="en-GB"/>
              <a:t> untuk memverifikasi dan menyimpan data.</a:t>
            </a:r>
            <a:endParaRPr/>
          </a:p>
          <a:p>
            <a:pPr indent="-298450" lvl="0" marL="457200" rtl="0" algn="l">
              <a:lnSpc>
                <a:spcPct val="100000"/>
              </a:lnSpc>
              <a:spcBef>
                <a:spcPts val="0"/>
              </a:spcBef>
              <a:spcAft>
                <a:spcPts val="0"/>
              </a:spcAft>
              <a:buSzPts val="1100"/>
              <a:buFont typeface="Arial"/>
              <a:buAutoNum type="arabicPeriod"/>
            </a:pPr>
            <a:r>
              <a:rPr b="1" lang="en-GB"/>
              <a:t>Data Protocol → Peer2</a:t>
            </a:r>
            <a:r>
              <a:rPr lang="en-GB"/>
              <a:t>: Data yang diterima diproses dan disimpan jika perlu.</a:t>
            </a:r>
            <a:endParaRPr/>
          </a:p>
          <a:p>
            <a:pPr indent="-298450" lvl="0" marL="457200" rtl="0" algn="l">
              <a:lnSpc>
                <a:spcPct val="100000"/>
              </a:lnSpc>
              <a:spcBef>
                <a:spcPts val="0"/>
              </a:spcBef>
              <a:spcAft>
                <a:spcPts val="0"/>
              </a:spcAft>
              <a:buSzPts val="1100"/>
              <a:buFont typeface="Arial"/>
              <a:buAutoNum type="arabicPeriod"/>
            </a:pPr>
            <a:r>
              <a:rPr b="1" lang="en-GB"/>
              <a:t>Peer2 → Peer1</a:t>
            </a:r>
            <a:r>
              <a:rPr lang="en-GB"/>
              <a:t>: </a:t>
            </a:r>
            <a:r>
              <a:rPr b="1" lang="en-GB"/>
              <a:t>Peer 2</a:t>
            </a:r>
            <a:r>
              <a:rPr lang="en-GB"/>
              <a:t> mengirimkan konfirmasi atau respons kembali ke </a:t>
            </a:r>
            <a:r>
              <a:rPr b="1" lang="en-GB"/>
              <a:t>Peer 1</a:t>
            </a:r>
            <a:r>
              <a:rPr lang="en-GB"/>
              <a:t>.</a:t>
            </a:r>
            <a:endParaRPr/>
          </a:p>
          <a:p>
            <a:pPr indent="-298450" lvl="0" marL="457200" rtl="0" algn="l">
              <a:lnSpc>
                <a:spcPct val="100000"/>
              </a:lnSpc>
              <a:spcBef>
                <a:spcPts val="0"/>
              </a:spcBef>
              <a:spcAft>
                <a:spcPts val="0"/>
              </a:spcAft>
              <a:buSzPts val="1100"/>
              <a:buFont typeface="Arial"/>
              <a:buAutoNum type="arabicPeriod"/>
            </a:pPr>
            <a:r>
              <a:rPr b="1" lang="en-GB"/>
              <a:t>Peer1 → User1</a:t>
            </a:r>
            <a:r>
              <a:rPr lang="en-GB"/>
              <a:t>: </a:t>
            </a:r>
            <a:r>
              <a:rPr b="1" lang="en-GB"/>
              <a:t>Peer 1</a:t>
            </a:r>
            <a:r>
              <a:rPr lang="en-GB"/>
              <a:t> menampilkan hasil atau status kepada </a:t>
            </a:r>
            <a:r>
              <a:rPr b="1" lang="en-GB"/>
              <a:t>User1</a:t>
            </a:r>
            <a:r>
              <a:rPr lang="en-GB"/>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Penjelasan Komponen dalam Diagram:</a:t>
            </a:r>
            <a:endParaRPr b="1"/>
          </a:p>
          <a:p>
            <a:pPr indent="-298450" lvl="0" marL="457200" rtl="0" algn="l">
              <a:lnSpc>
                <a:spcPct val="100000"/>
              </a:lnSpc>
              <a:spcBef>
                <a:spcPts val="0"/>
              </a:spcBef>
              <a:spcAft>
                <a:spcPts val="0"/>
              </a:spcAft>
              <a:buSzPts val="1100"/>
              <a:buChar char="●"/>
            </a:pPr>
            <a:r>
              <a:rPr b="1" lang="en-GB"/>
              <a:t>Peer 1 (Node A) 🖥️</a:t>
            </a:r>
            <a:r>
              <a:rPr lang="en-GB"/>
              <a:t> &amp; </a:t>
            </a:r>
            <a:r>
              <a:rPr b="1" lang="en-GB"/>
              <a:t>Peer 2 (Node B) 🖥️</a:t>
            </a:r>
            <a:r>
              <a:rPr lang="en-GB"/>
              <a:t>:</a:t>
            </a:r>
            <a:endParaRPr/>
          </a:p>
          <a:p>
            <a:pPr indent="-298450" lvl="1" marL="914400" rtl="0" algn="l">
              <a:lnSpc>
                <a:spcPct val="100000"/>
              </a:lnSpc>
              <a:spcBef>
                <a:spcPts val="0"/>
              </a:spcBef>
              <a:spcAft>
                <a:spcPts val="0"/>
              </a:spcAft>
              <a:buSzPts val="1100"/>
              <a:buChar char="○"/>
            </a:pPr>
            <a:r>
              <a:rPr lang="en-GB"/>
              <a:t>Masing-masing adalah perangkat atau entitas yang menjalankan aplikasi P2P. Setiap peer dapat bertindak sebagai klien dan server, berkomunikasi satu sama lain.</a:t>
            </a:r>
            <a:endParaRPr/>
          </a:p>
          <a:p>
            <a:pPr indent="-298450" lvl="0" marL="457200" rtl="0" algn="l">
              <a:lnSpc>
                <a:spcPct val="100000"/>
              </a:lnSpc>
              <a:spcBef>
                <a:spcPts val="0"/>
              </a:spcBef>
              <a:spcAft>
                <a:spcPts val="0"/>
              </a:spcAft>
              <a:buSzPts val="1100"/>
              <a:buChar char="●"/>
            </a:pPr>
            <a:r>
              <a:rPr b="1" lang="en-GB"/>
              <a:t>Communication Layer 🌐</a:t>
            </a:r>
            <a:r>
              <a:rPr lang="en-GB"/>
              <a:t>:</a:t>
            </a:r>
            <a:endParaRPr/>
          </a:p>
          <a:p>
            <a:pPr indent="-298450" lvl="1" marL="914400" rtl="0" algn="l">
              <a:lnSpc>
                <a:spcPct val="100000"/>
              </a:lnSpc>
              <a:spcBef>
                <a:spcPts val="0"/>
              </a:spcBef>
              <a:spcAft>
                <a:spcPts val="0"/>
              </a:spcAft>
              <a:buSzPts val="1100"/>
              <a:buChar char="○"/>
            </a:pPr>
            <a:r>
              <a:rPr lang="en-GB"/>
              <a:t>Bertanggung jawab untuk </a:t>
            </a:r>
            <a:r>
              <a:rPr b="1" lang="en-GB"/>
              <a:t>protokol komunikasi</a:t>
            </a:r>
            <a:r>
              <a:rPr lang="en-GB"/>
              <a:t> antar peer. Ini memungkinkan komunikasi langsung antara peer menggunakan protokol seperti TCP/IP, WebRTC, atau lainnya.</a:t>
            </a:r>
            <a:endParaRPr/>
          </a:p>
          <a:p>
            <a:pPr indent="-298450" lvl="0" marL="457200" rtl="0" algn="l">
              <a:lnSpc>
                <a:spcPct val="100000"/>
              </a:lnSpc>
              <a:spcBef>
                <a:spcPts val="0"/>
              </a:spcBef>
              <a:spcAft>
                <a:spcPts val="0"/>
              </a:spcAft>
              <a:buSzPts val="1100"/>
              <a:buChar char="●"/>
            </a:pPr>
            <a:r>
              <a:rPr b="1" lang="en-GB"/>
              <a:t>Service Layer 🛠️</a:t>
            </a:r>
            <a:r>
              <a:rPr lang="en-GB"/>
              <a:t>:</a:t>
            </a:r>
            <a:endParaRPr/>
          </a:p>
          <a:p>
            <a:pPr indent="-298450" lvl="1" marL="914400" rtl="0" algn="l">
              <a:lnSpc>
                <a:spcPct val="100000"/>
              </a:lnSpc>
              <a:spcBef>
                <a:spcPts val="0"/>
              </a:spcBef>
              <a:spcAft>
                <a:spcPts val="0"/>
              </a:spcAft>
              <a:buSzPts val="1100"/>
              <a:buChar char="○"/>
            </a:pPr>
            <a:r>
              <a:rPr lang="en-GB"/>
              <a:t>Menyediakan layanan atau fungsionalitas inti aplikasi, seperti berbagi file, komunikasi suara, atau berbagi data.</a:t>
            </a:r>
            <a:endParaRPr/>
          </a:p>
          <a:p>
            <a:pPr indent="-298450" lvl="0" marL="457200" rtl="0" algn="l">
              <a:lnSpc>
                <a:spcPct val="100000"/>
              </a:lnSpc>
              <a:spcBef>
                <a:spcPts val="0"/>
              </a:spcBef>
              <a:spcAft>
                <a:spcPts val="0"/>
              </a:spcAft>
              <a:buSzPts val="1100"/>
              <a:buChar char="●"/>
            </a:pPr>
            <a:r>
              <a:rPr b="1" lang="en-GB"/>
              <a:t>Data Protocol 📨</a:t>
            </a:r>
            <a:r>
              <a:rPr lang="en-GB"/>
              <a:t>:</a:t>
            </a:r>
            <a:endParaRPr/>
          </a:p>
          <a:p>
            <a:pPr indent="-298450" lvl="1" marL="914400" rtl="0" algn="l">
              <a:lnSpc>
                <a:spcPct val="100000"/>
              </a:lnSpc>
              <a:spcBef>
                <a:spcPts val="0"/>
              </a:spcBef>
              <a:spcAft>
                <a:spcPts val="0"/>
              </a:spcAft>
              <a:buSzPts val="1100"/>
              <a:buChar char="○"/>
            </a:pPr>
            <a:r>
              <a:rPr lang="en-GB"/>
              <a:t>Protokol yang digunakan untuk mentransfer data antar peer. Contoh: </a:t>
            </a:r>
            <a:r>
              <a:rPr b="1" lang="en-GB"/>
              <a:t>BitTorrent</a:t>
            </a:r>
            <a:r>
              <a:rPr lang="en-GB"/>
              <a:t> untuk berbagi file atau protokol </a:t>
            </a:r>
            <a:r>
              <a:rPr b="1" lang="en-GB"/>
              <a:t>SIP</a:t>
            </a:r>
            <a:r>
              <a:rPr lang="en-GB"/>
              <a:t> untuk komunikasi suara.</a:t>
            </a:r>
            <a:endParaRPr/>
          </a:p>
          <a:p>
            <a:pPr indent="-298450" lvl="0" marL="457200" rtl="0" algn="l">
              <a:lnSpc>
                <a:spcPct val="100000"/>
              </a:lnSpc>
              <a:spcBef>
                <a:spcPts val="0"/>
              </a:spcBef>
              <a:spcAft>
                <a:spcPts val="0"/>
              </a:spcAft>
              <a:buSzPts val="1100"/>
              <a:buChar char="●"/>
            </a:pPr>
            <a:r>
              <a:rPr b="1" lang="en-GB"/>
              <a:t>Distributed Database 🗃️</a:t>
            </a:r>
            <a:r>
              <a:rPr lang="en-GB"/>
              <a:t>:</a:t>
            </a:r>
            <a:endParaRPr/>
          </a:p>
          <a:p>
            <a:pPr indent="-298450" lvl="1" marL="914400" rtl="0" algn="l">
              <a:lnSpc>
                <a:spcPct val="100000"/>
              </a:lnSpc>
              <a:spcBef>
                <a:spcPts val="0"/>
              </a:spcBef>
              <a:spcAft>
                <a:spcPts val="0"/>
              </a:spcAft>
              <a:buSzPts val="1100"/>
              <a:buChar char="○"/>
            </a:pPr>
            <a:r>
              <a:rPr lang="en-GB"/>
              <a:t>Tempat penyimpanan data yang disebarkan di seluruh jaringan peer, memungkinkan data yang dibagikan dapat diakses oleh semua peer.</a:t>
            </a:r>
            <a:endParaRPr/>
          </a:p>
          <a:p>
            <a:pPr indent="-298450" lvl="0" marL="457200" rtl="0" algn="l">
              <a:lnSpc>
                <a:spcPct val="100000"/>
              </a:lnSpc>
              <a:spcBef>
                <a:spcPts val="0"/>
              </a:spcBef>
              <a:spcAft>
                <a:spcPts val="0"/>
              </a:spcAft>
              <a:buSzPts val="1100"/>
              <a:buChar char="●"/>
            </a:pPr>
            <a:r>
              <a:rPr b="1" lang="en-GB"/>
              <a:t>Indexing Service (Optional) 🗂️</a:t>
            </a:r>
            <a:r>
              <a:rPr lang="en-GB"/>
              <a:t>:</a:t>
            </a:r>
            <a:endParaRPr/>
          </a:p>
          <a:p>
            <a:pPr indent="-298450" lvl="1" marL="914400" rtl="0" algn="l">
              <a:lnSpc>
                <a:spcPct val="100000"/>
              </a:lnSpc>
              <a:spcBef>
                <a:spcPts val="0"/>
              </a:spcBef>
              <a:spcAft>
                <a:spcPts val="0"/>
              </a:spcAft>
              <a:buSzPts val="1100"/>
              <a:buChar char="○"/>
            </a:pPr>
            <a:r>
              <a:rPr lang="en-GB"/>
              <a:t>Layanan indeksasi yang membantu peer untuk menemukan satu sama lain di jaringan. Ini bisa berupa </a:t>
            </a:r>
            <a:r>
              <a:rPr b="1" lang="en-GB"/>
              <a:t>server indeks</a:t>
            </a:r>
            <a:r>
              <a:rPr lang="en-GB"/>
              <a:t> yang terpusat atau terdistribusi, tergantung implementasi P2P.</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Studi kasus ini membahas perancangan sistem manajemen perpustakaan—sebuah sistem umum yang memiliki banyak komponen dan fungsi yang dapat dipecah secara modular. Langkah pertama adalah memahami kebutuhan pengguna, seperti fitur pencarian buku, peminjaman, pengembalian, dan manajemen keanggotaan.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Berdasarkan kebutuhan tersebut, dipilih arsitektur client-server karena sistem ini akan digunakan oleh banyak pengguna dari berbagai lokasi secara bersamaan. Komponen penting seperti frontend (antarmuka pengguna), backend (logika aplikasi), database, dan API saling berinteraksi untuk menjalankan fungsi-fungsi inti sistem.</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Diagram alur data sangat membantu dalam menunjukkan bagaimana data bergerak dalam sistem. Misalnya, dari pengguna ke frontend, lalu ke backend untuk diproses, dan akhirnya ke database untuk disimpan atau diambil. Pendekatan ini menciptakan sistem yang modular, efisien, dan mudah dikembangkan lebih lanjut.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Dokumentasi desain perangkat lunak adalah tulang punggung komunikasi dalam proses pengembangan sistem. Ia menjembatani antara analisis kebutuhan dan implementasi teknis. Salah satu dokumen kunci adalah Project Charter yang menetapkan arah dan ruang lingkup proyek.</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Dokumen kebutuhan pengguna mengidentifikasi harapan dan persyaratan dari sisi fungsional maupun non-fungsional. Spesifikasi sistem kemudian merinci cara sistem akan dibangun dan dijalankan. Diagram UML menjadi alat visual penting untuk memetakan struktur sistem dan bagaimana komponennya berinteraksi.</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Akhirnya, test plan sangat krusial untuk menjamin kualitas perangkat lunak. Ia menyediakan panduan lengkap untuk melakukan pengujian yang konsisten, mendeteksi kesalahan, dan memastikan sistem sesuai dengan desain awal. Dengan dokumentasi yang lengkap, proyek menjadi lebih terstruktur, transparan, dan mudah dievaluasi.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Pada studi kasus sistem manajemen perpustakaan, kita dapat membagi sistem menjadi empat komponen utama yang bekerja secara sinergis: frontend, backend, database, dan API.</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Frontend adalah antarmuka yang digunakan oleh pengguna untuk mencari buku, melakukan peminjaman, atau memantau akun mereka. Di balik layar, backend menjalankan logika seperti validasi peminjaman dan pengaturan data pengguna.</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Data tersimpan di dalam database yang mencatat semua informasi buku, anggota, dan riwayat transaksi. API berfungsi sebagai penghubung antar komponen, memastikan pertukaran data berjalan sesuai standar dan aman. Diagram ini memperjelas tanggung jawab tiap komponen dalam sistem.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Gunakan slide ini untuk menambahkan gambar diagram atau contoh visual dokumentasi desain perangkat lunak seperti UML class diagram, struktur test plan, atau user requirements matrix. Visualisasi akan memperkuat pemahaman konsep dokumentasi secara praktis.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Slide ini disiapkan untuk menambahkan konten visual tambahan yang mungkin belum terakomodasi di slide sebelumnya. Cocok untuk menyisipkan diagram tambahan, studi kasus visual, atau hasil output sistem.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GB"/>
              <a:t>Frontend</a:t>
            </a:r>
            <a:r>
              <a:rPr lang="en-GB"/>
              <a:t> (Antarmuka Pengguna)</a:t>
            </a:r>
            <a:endParaRPr/>
          </a:p>
          <a:p>
            <a:pPr indent="-298450" lvl="1" marL="914400" rtl="0" algn="l">
              <a:lnSpc>
                <a:spcPct val="100000"/>
              </a:lnSpc>
              <a:spcBef>
                <a:spcPts val="0"/>
              </a:spcBef>
              <a:spcAft>
                <a:spcPts val="0"/>
              </a:spcAft>
              <a:buSzPts val="1100"/>
              <a:buChar char="○"/>
            </a:pPr>
            <a:r>
              <a:rPr lang="en-GB"/>
              <a:t>Menangani input pengguna dan menampilkan data.</a:t>
            </a:r>
            <a:endParaRPr/>
          </a:p>
          <a:p>
            <a:pPr indent="-298450" lvl="0" marL="457200" rtl="0" algn="l">
              <a:lnSpc>
                <a:spcPct val="100000"/>
              </a:lnSpc>
              <a:spcBef>
                <a:spcPts val="0"/>
              </a:spcBef>
              <a:spcAft>
                <a:spcPts val="0"/>
              </a:spcAft>
              <a:buSzPts val="1100"/>
              <a:buChar char="●"/>
            </a:pPr>
            <a:r>
              <a:rPr b="1" lang="en-GB"/>
              <a:t>Backend</a:t>
            </a:r>
            <a:r>
              <a:rPr lang="en-GB"/>
              <a:t> (Aplikasi Logika Bisnis)</a:t>
            </a:r>
            <a:endParaRPr/>
          </a:p>
          <a:p>
            <a:pPr indent="-298450" lvl="1" marL="914400" rtl="0" algn="l">
              <a:lnSpc>
                <a:spcPct val="100000"/>
              </a:lnSpc>
              <a:spcBef>
                <a:spcPts val="0"/>
              </a:spcBef>
              <a:spcAft>
                <a:spcPts val="0"/>
              </a:spcAft>
              <a:buSzPts val="1100"/>
              <a:buChar char="○"/>
            </a:pPr>
            <a:r>
              <a:rPr lang="en-GB"/>
              <a:t>Bertanggung jawab atas logika peminjaman buku, verifikasi pengguna, dan pengelolaan data.</a:t>
            </a:r>
            <a:endParaRPr/>
          </a:p>
          <a:p>
            <a:pPr indent="-298450" lvl="0" marL="457200" rtl="0" algn="l">
              <a:lnSpc>
                <a:spcPct val="100000"/>
              </a:lnSpc>
              <a:spcBef>
                <a:spcPts val="0"/>
              </a:spcBef>
              <a:spcAft>
                <a:spcPts val="0"/>
              </a:spcAft>
              <a:buSzPts val="1100"/>
              <a:buChar char="●"/>
            </a:pPr>
            <a:r>
              <a:rPr b="1" lang="en-GB"/>
              <a:t>Database</a:t>
            </a:r>
            <a:endParaRPr/>
          </a:p>
          <a:p>
            <a:pPr indent="-298450" lvl="1" marL="914400" rtl="0" algn="l">
              <a:lnSpc>
                <a:spcPct val="100000"/>
              </a:lnSpc>
              <a:spcBef>
                <a:spcPts val="0"/>
              </a:spcBef>
              <a:spcAft>
                <a:spcPts val="0"/>
              </a:spcAft>
              <a:buSzPts val="1100"/>
              <a:buChar char="○"/>
            </a:pPr>
            <a:r>
              <a:rPr lang="en-GB"/>
              <a:t>Menyimpan data buku, pengguna, dan riwayat peminjaman.</a:t>
            </a:r>
            <a:endParaRPr/>
          </a:p>
          <a:p>
            <a:pPr indent="-298450" lvl="0" marL="457200" rtl="0" algn="l">
              <a:lnSpc>
                <a:spcPct val="100000"/>
              </a:lnSpc>
              <a:spcBef>
                <a:spcPts val="0"/>
              </a:spcBef>
              <a:spcAft>
                <a:spcPts val="0"/>
              </a:spcAft>
              <a:buSzPts val="1100"/>
              <a:buChar char="●"/>
            </a:pPr>
            <a:r>
              <a:rPr b="1" lang="en-GB"/>
              <a:t>API</a:t>
            </a:r>
            <a:endParaRPr/>
          </a:p>
          <a:p>
            <a:pPr indent="-298450" lvl="1" marL="914400" rtl="0" algn="l">
              <a:lnSpc>
                <a:spcPct val="100000"/>
              </a:lnSpc>
              <a:spcBef>
                <a:spcPts val="0"/>
              </a:spcBef>
              <a:spcAft>
                <a:spcPts val="0"/>
              </a:spcAft>
              <a:buSzPts val="1100"/>
              <a:buChar char="○"/>
            </a:pPr>
            <a:r>
              <a:rPr lang="en-GB"/>
              <a:t>Jembatan komunikasi antara frontend, backend, dan database.</a:t>
            </a:r>
            <a:endParaRPr/>
          </a:p>
          <a:p>
            <a:pPr indent="-298450" lvl="0" marL="457200" rtl="0" algn="l">
              <a:lnSpc>
                <a:spcPct val="100000"/>
              </a:lnSpc>
              <a:spcBef>
                <a:spcPts val="0"/>
              </a:spcBef>
              <a:spcAft>
                <a:spcPts val="0"/>
              </a:spcAft>
              <a:buSzPts val="1100"/>
              <a:buChar char="●"/>
            </a:pPr>
            <a:r>
              <a:rPr b="1" lang="en-GB"/>
              <a:t>Authentication Service</a:t>
            </a:r>
            <a:endParaRPr/>
          </a:p>
          <a:p>
            <a:pPr indent="-298450" lvl="1" marL="914400" rtl="0" algn="l">
              <a:lnSpc>
                <a:spcPct val="100000"/>
              </a:lnSpc>
              <a:spcBef>
                <a:spcPts val="0"/>
              </a:spcBef>
              <a:spcAft>
                <a:spcPts val="0"/>
              </a:spcAft>
              <a:buSzPts val="1100"/>
              <a:buChar char="○"/>
            </a:pPr>
            <a:r>
              <a:rPr lang="en-GB"/>
              <a:t>Mengelola autentikasi pengguna.</a:t>
            </a:r>
            <a:endParaRPr/>
          </a:p>
          <a:p>
            <a:pPr indent="-298450" lvl="0" marL="457200" rtl="0" algn="l">
              <a:lnSpc>
                <a:spcPct val="100000"/>
              </a:lnSpc>
              <a:spcBef>
                <a:spcPts val="0"/>
              </a:spcBef>
              <a:spcAft>
                <a:spcPts val="0"/>
              </a:spcAft>
              <a:buSzPts val="1100"/>
              <a:buChar char="●"/>
            </a:pPr>
            <a:r>
              <a:rPr b="1" lang="en-GB"/>
              <a:t>Book Service</a:t>
            </a:r>
            <a:endParaRPr/>
          </a:p>
          <a:p>
            <a:pPr indent="-298450" lvl="1" marL="914400" rtl="0" algn="l">
              <a:lnSpc>
                <a:spcPct val="100000"/>
              </a:lnSpc>
              <a:spcBef>
                <a:spcPts val="0"/>
              </a:spcBef>
              <a:spcAft>
                <a:spcPts val="0"/>
              </a:spcAft>
              <a:buSzPts val="1100"/>
              <a:buChar char="○"/>
            </a:pPr>
            <a:r>
              <a:rPr lang="en-GB"/>
              <a:t>Menyediakan layanan untuk mengelola data buku (penambahan, pencarian, dll).</a:t>
            </a:r>
            <a:endParaRPr/>
          </a:p>
          <a:p>
            <a:pPr indent="-298450" lvl="0" marL="457200" rtl="0" algn="l">
              <a:lnSpc>
                <a:spcPct val="100000"/>
              </a:lnSpc>
              <a:spcBef>
                <a:spcPts val="0"/>
              </a:spcBef>
              <a:spcAft>
                <a:spcPts val="0"/>
              </a:spcAft>
              <a:buSzPts val="1100"/>
              <a:buChar char="●"/>
            </a:pPr>
            <a:r>
              <a:rPr b="1" lang="en-GB"/>
              <a:t>Loan Service</a:t>
            </a:r>
            <a:endParaRPr/>
          </a:p>
          <a:p>
            <a:pPr indent="-298450" lvl="1" marL="914400" rtl="0" algn="l">
              <a:lnSpc>
                <a:spcPct val="100000"/>
              </a:lnSpc>
              <a:spcBef>
                <a:spcPts val="0"/>
              </a:spcBef>
              <a:spcAft>
                <a:spcPts val="0"/>
              </a:spcAft>
              <a:buSzPts val="1100"/>
              <a:buChar char="○"/>
            </a:pPr>
            <a:r>
              <a:rPr lang="en-GB"/>
              <a:t>Menangani peminjaman buku, termasuk verifikasi ketersediaan dan riwayat peminjaman.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Ada berbagai gaya arsitektur perangkat lunak, dan masing-masing memiliki keunggulan tergantung konteks penggunaannya. Gaya arsitektur seperti Data-Centered cocok untuk sistem berbasis data besar, seperti sistem manajemen basis data. Layered Architecture populer untuk aplikasi web modern karena pemisahan tanggung jawab yang jelas.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Client-Server menjadi dasar bagi banyak aplikasi jaringan, sedangkan Microkernel memberikan fleksibilitas dalam pengembangan sistem modular. Pola MVC memfasilitasi pengembangan antarmuka pengguna yang bersih dan terstruktur. Di sisi lain, arsitektur SOA memungkinkan sistem berkembang melalui layanan independen, dan Peer-to-Peer memaksimalkan distribusi sumber daya dalam jaringan.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Pemahaman mendalam tentang tiap gaya ini membantu kita memilih pendekatan terbaik dalam mendesain sistem yang skalabel, modular, dan efisien.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Kita telah membahas beragam aspek penting dalam merancang arsitektur dan menyusun dokumentasi perangkat lunak yang profesional. Arsitektur bukan sekadar struktur teknis—ia adalah fondasi keberhasilan sistem yang tahan uji dan dapat tumbuh seiring waktu.</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Berbagai gaya arsitektur seperti Layered, Microkernel, SOA hingga P2P menawarkan solusi untuk tantangan berbeda. Tidak kalah penting, dokumentasi menjadi peta jalan dalam proses pengembangan, memastikan semua pihak memahami arah proyek.</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Dengan memahami semua ini, peserta kini memiliki landasan kuat untuk mendesain sistem yang tidak hanya berfungsi, tetapi juga scalable, maintainable, dan siap diuji di dunia nyata.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Berikut adalah referensi utama yang digunakan dalam penyusunan materi presentasi ini. Sumber-sumber ini diakui secara luas dalam industri dan akademik sebagai dasar dalam memahami dan mengimplementasikan prinsip arsitektur serta dokumentasi perangkat lunak.</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Buku karya Bass, Rozanski, dan Fowler memberikan wawasan mendalam tentang praktik terbaik dan pola desain yang telah terbukti dalam proyek nyata. Standar internasional seperti ISO/IEC/IEEE 42010 memberikan kerangka kerja formal untuk pendeskripsian arsitektur sistem.</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Mengakses dan memahami referensi ini akan sangat bermanfaat bagi peserta yang ingin memperdalam kompetensinya di bidang rekayasa perangkat lunak dan arsitektur sistem kompleks.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Dalam perancangan arsitektur perangkat lunak, memahami struktur dan hubungan antar komponen adalah hal krusial. Struktur komponen menggambarkan bagaimana berbagai bagian dari sistem seperti frontend, backend, dan database disusun dan dikelompokkan untuk mencerminkan tanggung jawab masing-masing bagian.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Komunikasi antar komponen menjadi sangat penting dalam integrasi sistem. Biasanya, API menjadi alat utama dalam memastikan berbagai komponen dapat bertukar data dengan aman dan efisien. Ini menciptakan sistem yang modular dan mudah di-maintain.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Di sisi lain, arsitektur database menentukan bagaimana data disimpan dan diakses. Pemilihan antara model terpusat dan sistem terdistribusi berdampak langsung terhadap kinerja dan skalabilitas sistem. Arsitektur database yang tepat akan mendukung efisiensi sistem secara keseluruhan.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a:t>Arsitektur Data-Centered menempatkan data sebagai pusat dari seluruh sistem. Semua komponen aplikasi lainnya bertindak sebagai klien yang mengakses, memproses, atau menyimpan data melalui satu pusat. Model ini sangat umum pada sistem database tradisional dan arsitektur penyimpanan data besar seperti data warehouse.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Keuntungan utama dari pendekatan ini adalah konsistensi data dan efisiensi dalam manajemen akses. Namun, ada risiko bottleneck dan titik kegagalan tunggal yang harus ditangani dengan replikasi atau load balancing.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Pendekatan ini ideal bila kontrol dan keakuratan data menjadi prioritas utama.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Prinsip Data-Centered:</a:t>
            </a:r>
            <a:endParaRPr b="1"/>
          </a:p>
          <a:p>
            <a:pPr indent="0" lvl="0" marL="158750" rtl="0" algn="l">
              <a:lnSpc>
                <a:spcPct val="100000"/>
              </a:lnSpc>
              <a:spcBef>
                <a:spcPts val="0"/>
              </a:spcBef>
              <a:spcAft>
                <a:spcPts val="0"/>
              </a:spcAft>
              <a:buSzPts val="1100"/>
              <a:buNone/>
            </a:pPr>
            <a:r>
              <a:rPr lang="en-GB"/>
              <a:t>Semua komponen </a:t>
            </a:r>
            <a:r>
              <a:rPr b="1" lang="en-GB"/>
              <a:t>berpusat pada aliran dan manajemen data</a:t>
            </a:r>
            <a:r>
              <a:rPr lang="en-GB"/>
              <a:t>.</a:t>
            </a:r>
            <a:endParaRPr/>
          </a:p>
          <a:p>
            <a:pPr indent="0" lvl="0" marL="158750" rtl="0" algn="l">
              <a:lnSpc>
                <a:spcPct val="100000"/>
              </a:lnSpc>
              <a:spcBef>
                <a:spcPts val="0"/>
              </a:spcBef>
              <a:spcAft>
                <a:spcPts val="0"/>
              </a:spcAft>
              <a:buSzPts val="1100"/>
              <a:buNone/>
            </a:pPr>
            <a:r>
              <a:rPr lang="en-GB"/>
              <a:t>Data dianggap sebagai "aset utama" dan menjadi dasar pengambilan keputusan sistem.</a:t>
            </a:r>
            <a:endParaRPr/>
          </a:p>
          <a:p>
            <a:pPr indent="0" lvl="0" marL="158750" rtl="0" algn="l">
              <a:lnSpc>
                <a:spcPct val="100000"/>
              </a:lnSpc>
              <a:spcBef>
                <a:spcPts val="0"/>
              </a:spcBef>
              <a:spcAft>
                <a:spcPts val="0"/>
              </a:spcAft>
              <a:buSzPts val="1100"/>
              <a:buNone/>
            </a:pPr>
            <a:r>
              <a:rPr lang="en-GB"/>
              <a:t>Sistem dirancang agar </a:t>
            </a:r>
            <a:r>
              <a:rPr b="1" lang="en-GB"/>
              <a:t>mudah mengakses, mengelola, dan menskalakan data</a:t>
            </a:r>
            <a:r>
              <a:rPr lang="en-GB"/>
              <a:t>.</a:t>
            </a:r>
            <a:endParaRPr/>
          </a:p>
          <a:p>
            <a:pPr indent="0" lvl="0" marL="158750" rtl="0" algn="l">
              <a:lnSpc>
                <a:spcPct val="100000"/>
              </a:lnSpc>
              <a:spcBef>
                <a:spcPts val="0"/>
              </a:spcBef>
              <a:spcAft>
                <a:spcPts val="0"/>
              </a:spcAft>
              <a:buSzPts val="1100"/>
              <a:buNone/>
            </a:pPr>
            <a:r>
              <a:t/>
            </a:r>
            <a:endParaRPr b="1"/>
          </a:p>
          <a:p>
            <a:pPr indent="0" lvl="0" marL="158750" rtl="0" algn="l">
              <a:lnSpc>
                <a:spcPct val="100000"/>
              </a:lnSpc>
              <a:spcBef>
                <a:spcPts val="0"/>
              </a:spcBef>
              <a:spcAft>
                <a:spcPts val="0"/>
              </a:spcAft>
              <a:buSzPts val="1100"/>
              <a:buNone/>
            </a:pPr>
            <a:r>
              <a:rPr b="1" lang="en-GB"/>
              <a:t>🎯 Tujuan Diagram:</a:t>
            </a:r>
            <a:endParaRPr b="1"/>
          </a:p>
          <a:p>
            <a:pPr indent="0" lvl="0" marL="158750" rtl="0" algn="l">
              <a:lnSpc>
                <a:spcPct val="100000"/>
              </a:lnSpc>
              <a:spcBef>
                <a:spcPts val="0"/>
              </a:spcBef>
              <a:spcAft>
                <a:spcPts val="0"/>
              </a:spcAft>
              <a:buSzPts val="1100"/>
              <a:buNone/>
            </a:pPr>
            <a:r>
              <a:rPr lang="en-GB"/>
              <a:t>Menampilkan bagaimana </a:t>
            </a:r>
            <a:r>
              <a:rPr b="1" lang="en-GB"/>
              <a:t>arus data menjadi pusat dari desain sistem perangkat lunak</a:t>
            </a:r>
            <a:r>
              <a:rPr lang="en-GB"/>
              <a:t>, dengan berbagai komponen yang berinteraksi untuk </a:t>
            </a:r>
            <a:r>
              <a:rPr b="1" lang="en-GB"/>
              <a:t>mengambil, mengolah, menyimpan, dan menyajikan data</a:t>
            </a:r>
            <a:r>
              <a:rPr lang="en-GB"/>
              <a:t> secara efisien dan terstruktur.</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Komponen Utama dan Penjelasannya:</a:t>
            </a:r>
            <a:endParaRPr b="1"/>
          </a:p>
          <a:p>
            <a:pPr indent="0" lvl="0" marL="158750" rtl="0" algn="l">
              <a:lnSpc>
                <a:spcPct val="100000"/>
              </a:lnSpc>
              <a:spcBef>
                <a:spcPts val="0"/>
              </a:spcBef>
              <a:spcAft>
                <a:spcPts val="0"/>
              </a:spcAft>
              <a:buSzPts val="1100"/>
              <a:buNone/>
            </a:pPr>
            <a:r>
              <a:rPr b="1" lang="en-GB"/>
              <a:t>1. Sumber Data 📡 (DataSource)</a:t>
            </a:r>
            <a:endParaRPr b="1"/>
          </a:p>
          <a:p>
            <a:pPr indent="0" lvl="0" marL="158750" rtl="0" algn="l">
              <a:lnSpc>
                <a:spcPct val="100000"/>
              </a:lnSpc>
              <a:spcBef>
                <a:spcPts val="0"/>
              </a:spcBef>
              <a:spcAft>
                <a:spcPts val="0"/>
              </a:spcAft>
              <a:buSzPts val="1100"/>
              <a:buNone/>
            </a:pPr>
            <a:r>
              <a:rPr lang="en-GB"/>
              <a:t>Bisa berupa API eksternal, sensor IoT, input pengguna, file, dsb.</a:t>
            </a:r>
            <a:endParaRPr/>
          </a:p>
          <a:p>
            <a:pPr indent="0" lvl="0" marL="158750" rtl="0" algn="l">
              <a:lnSpc>
                <a:spcPct val="100000"/>
              </a:lnSpc>
              <a:spcBef>
                <a:spcPts val="0"/>
              </a:spcBef>
              <a:spcAft>
                <a:spcPts val="0"/>
              </a:spcAft>
              <a:buSzPts val="1100"/>
              <a:buNone/>
            </a:pPr>
            <a:r>
              <a:rPr lang="en-GB"/>
              <a:t>Di sinilah data pertama kali masuk ke sistem.</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2. ETL / Data Pipeline 🔄 (ETL)</a:t>
            </a:r>
            <a:endParaRPr b="1"/>
          </a:p>
          <a:p>
            <a:pPr indent="0" lvl="0" marL="158750" rtl="0" algn="l">
              <a:lnSpc>
                <a:spcPct val="100000"/>
              </a:lnSpc>
              <a:spcBef>
                <a:spcPts val="0"/>
              </a:spcBef>
              <a:spcAft>
                <a:spcPts val="0"/>
              </a:spcAft>
              <a:buSzPts val="1100"/>
              <a:buNone/>
            </a:pPr>
            <a:r>
              <a:rPr lang="en-GB"/>
              <a:t>Bertanggung jawab untuk </a:t>
            </a:r>
            <a:r>
              <a:rPr b="1" lang="en-GB"/>
              <a:t>Extract → Transform → Load</a:t>
            </a:r>
            <a:r>
              <a:rPr lang="en-GB"/>
              <a:t>:</a:t>
            </a:r>
            <a:endParaRPr/>
          </a:p>
          <a:p>
            <a:pPr indent="0" lvl="1" marL="615950" rtl="0" algn="l">
              <a:lnSpc>
                <a:spcPct val="100000"/>
              </a:lnSpc>
              <a:spcBef>
                <a:spcPts val="0"/>
              </a:spcBef>
              <a:spcAft>
                <a:spcPts val="0"/>
              </a:spcAft>
              <a:buSzPts val="1100"/>
              <a:buNone/>
            </a:pPr>
            <a:r>
              <a:rPr i="1" lang="en-GB"/>
              <a:t>Extract:</a:t>
            </a:r>
            <a:r>
              <a:rPr lang="en-GB"/>
              <a:t> Mengambil data dari sumber</a:t>
            </a:r>
            <a:endParaRPr/>
          </a:p>
          <a:p>
            <a:pPr indent="0" lvl="1" marL="615950" rtl="0" algn="l">
              <a:lnSpc>
                <a:spcPct val="100000"/>
              </a:lnSpc>
              <a:spcBef>
                <a:spcPts val="0"/>
              </a:spcBef>
              <a:spcAft>
                <a:spcPts val="0"/>
              </a:spcAft>
              <a:buSzPts val="1100"/>
              <a:buNone/>
            </a:pPr>
            <a:r>
              <a:rPr i="1" lang="en-GB"/>
              <a:t>Transform:</a:t>
            </a:r>
            <a:r>
              <a:rPr lang="en-GB"/>
              <a:t> Membersihkan dan mengubah format data</a:t>
            </a:r>
            <a:endParaRPr/>
          </a:p>
          <a:p>
            <a:pPr indent="0" lvl="1" marL="615950" rtl="0" algn="l">
              <a:lnSpc>
                <a:spcPct val="100000"/>
              </a:lnSpc>
              <a:spcBef>
                <a:spcPts val="0"/>
              </a:spcBef>
              <a:spcAft>
                <a:spcPts val="0"/>
              </a:spcAft>
              <a:buSzPts val="1100"/>
              <a:buNone/>
            </a:pPr>
            <a:r>
              <a:rPr i="1" lang="en-GB"/>
              <a:t>Load:</a:t>
            </a:r>
            <a:r>
              <a:rPr lang="en-GB"/>
              <a:t> Memasukkan ke sistem pusat</a:t>
            </a:r>
            <a:endParaRPr/>
          </a:p>
          <a:p>
            <a:pPr indent="0" lvl="0" marL="158750" rtl="0" algn="l">
              <a:lnSpc>
                <a:spcPct val="100000"/>
              </a:lnSpc>
              <a:spcBef>
                <a:spcPts val="0"/>
              </a:spcBef>
              <a:spcAft>
                <a:spcPts val="0"/>
              </a:spcAft>
              <a:buSzPts val="1100"/>
              <a:buNone/>
            </a:pPr>
            <a:r>
              <a:rPr lang="en-GB"/>
              <a:t>➡️ Kadang juga mencakup streaming data (seperti Apache Kafka).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3. Middleware / Integrasi 🧩 (Middleware)</a:t>
            </a:r>
            <a:endParaRPr b="1"/>
          </a:p>
          <a:p>
            <a:pPr indent="0" lvl="0" marL="158750" rtl="0" algn="l">
              <a:lnSpc>
                <a:spcPct val="100000"/>
              </a:lnSpc>
              <a:spcBef>
                <a:spcPts val="0"/>
              </a:spcBef>
              <a:spcAft>
                <a:spcPts val="0"/>
              </a:spcAft>
              <a:buSzPts val="1100"/>
              <a:buNone/>
            </a:pPr>
            <a:r>
              <a:rPr lang="en-GB"/>
              <a:t>Mengatur alur data masuk, biasanya dalam bentuk API gateway, GraphQL, atau service bus.</a:t>
            </a:r>
            <a:endParaRPr/>
          </a:p>
          <a:p>
            <a:pPr indent="0" lvl="0" marL="158750" rtl="0" algn="l">
              <a:lnSpc>
                <a:spcPct val="100000"/>
              </a:lnSpc>
              <a:spcBef>
                <a:spcPts val="0"/>
              </a:spcBef>
              <a:spcAft>
                <a:spcPts val="0"/>
              </a:spcAft>
              <a:buSzPts val="1100"/>
              <a:buNone/>
            </a:pPr>
            <a:r>
              <a:rPr lang="en-GB"/>
              <a:t>Bisa menyisipkan aturan validasi, autentikasi, rate limiting.</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4. Layanan Perangkat Lunak 🧠 (Services)</a:t>
            </a:r>
            <a:endParaRPr b="1"/>
          </a:p>
          <a:p>
            <a:pPr indent="0" lvl="0" marL="158750" rtl="0" algn="l">
              <a:lnSpc>
                <a:spcPct val="100000"/>
              </a:lnSpc>
              <a:spcBef>
                <a:spcPts val="0"/>
              </a:spcBef>
              <a:spcAft>
                <a:spcPts val="0"/>
              </a:spcAft>
              <a:buSzPts val="1100"/>
              <a:buNone/>
            </a:pPr>
            <a:r>
              <a:rPr lang="en-GB"/>
              <a:t>Di sinilah </a:t>
            </a:r>
            <a:r>
              <a:rPr b="1" lang="en-GB"/>
              <a:t>logika bisnis utama</a:t>
            </a:r>
            <a:r>
              <a:rPr lang="en-GB"/>
              <a:t> dijalankan.</a:t>
            </a:r>
            <a:endParaRPr/>
          </a:p>
          <a:p>
            <a:pPr indent="0" lvl="0" marL="158750" rtl="0" algn="l">
              <a:lnSpc>
                <a:spcPct val="100000"/>
              </a:lnSpc>
              <a:spcBef>
                <a:spcPts val="0"/>
              </a:spcBef>
              <a:spcAft>
                <a:spcPts val="0"/>
              </a:spcAft>
              <a:buSzPts val="1100"/>
              <a:buNone/>
            </a:pPr>
            <a:r>
              <a:rPr lang="en-GB"/>
              <a:t>Microservices atau modul sistem utama yang mengambil keputusan berdasarkan data yang sudah diproses.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5. Penyimpanan Data 🗄️ (Storage)</a:t>
            </a:r>
            <a:endParaRPr b="1"/>
          </a:p>
          <a:p>
            <a:pPr indent="0" lvl="0" marL="158750" rtl="0" algn="l">
              <a:lnSpc>
                <a:spcPct val="100000"/>
              </a:lnSpc>
              <a:spcBef>
                <a:spcPts val="0"/>
              </a:spcBef>
              <a:spcAft>
                <a:spcPts val="0"/>
              </a:spcAft>
              <a:buSzPts val="1100"/>
              <a:buNone/>
            </a:pPr>
            <a:r>
              <a:rPr lang="en-GB"/>
              <a:t>Database, data warehouse, atau file system yang menyimpan hasil akhir untuk kebutuhan jangka panjang dan historis.</a:t>
            </a:r>
            <a:endParaRPr/>
          </a:p>
          <a:p>
            <a:pPr indent="0" lvl="0" marL="158750" rtl="0" algn="l">
              <a:lnSpc>
                <a:spcPct val="100000"/>
              </a:lnSpc>
              <a:spcBef>
                <a:spcPts val="0"/>
              </a:spcBef>
              <a:spcAft>
                <a:spcPts val="0"/>
              </a:spcAft>
              <a:buSzPts val="1100"/>
              <a:buNone/>
            </a:pPr>
            <a:r>
              <a:rPr lang="en-GB"/>
              <a:t>Bisa relasional (PostgreSQL), NoSQL (MongoDB), atau sistem OLAP (Snowflake).</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6. Logging &amp; Monitoring 📊 (Logging)</a:t>
            </a:r>
            <a:endParaRPr b="1"/>
          </a:p>
          <a:p>
            <a:pPr indent="0" lvl="0" marL="158750" rtl="0" algn="l">
              <a:lnSpc>
                <a:spcPct val="100000"/>
              </a:lnSpc>
              <a:spcBef>
                <a:spcPts val="0"/>
              </a:spcBef>
              <a:spcAft>
                <a:spcPts val="0"/>
              </a:spcAft>
              <a:buSzPts val="1100"/>
              <a:buNone/>
            </a:pPr>
            <a:r>
              <a:rPr lang="en-GB"/>
              <a:t>Untuk mencatat aktivitas sistem, kesalahan, performa, dan metrik lainnya.</a:t>
            </a:r>
            <a:endParaRPr/>
          </a:p>
          <a:p>
            <a:pPr indent="0" lvl="0" marL="158750" rtl="0" algn="l">
              <a:lnSpc>
                <a:spcPct val="100000"/>
              </a:lnSpc>
              <a:spcBef>
                <a:spcPts val="0"/>
              </a:spcBef>
              <a:spcAft>
                <a:spcPts val="0"/>
              </a:spcAft>
              <a:buSzPts val="1100"/>
              <a:buNone/>
            </a:pPr>
            <a:r>
              <a:rPr lang="en-GB"/>
              <a:t>Data dari sistem masuk ke sini sebagai log atau event.</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7. Antarmuka Pengguna / Dashboard 🖥️ (UI)</a:t>
            </a:r>
            <a:endParaRPr b="1"/>
          </a:p>
          <a:p>
            <a:pPr indent="0" lvl="0" marL="158750" rtl="0" algn="l">
              <a:lnSpc>
                <a:spcPct val="100000"/>
              </a:lnSpc>
              <a:spcBef>
                <a:spcPts val="0"/>
              </a:spcBef>
              <a:spcAft>
                <a:spcPts val="0"/>
              </a:spcAft>
              <a:buSzPts val="1100"/>
              <a:buNone/>
            </a:pPr>
            <a:r>
              <a:rPr lang="en-GB"/>
              <a:t>Tempat pengguna akhir </a:t>
            </a:r>
            <a:r>
              <a:rPr b="1" lang="en-GB"/>
              <a:t>mengakses dan memvisualisasikan</a:t>
            </a:r>
            <a:r>
              <a:rPr lang="en-GB"/>
              <a:t> data yang telah diproses.</a:t>
            </a:r>
            <a:endParaRPr/>
          </a:p>
          <a:p>
            <a:pPr indent="0" lvl="0" marL="158750" rtl="0" algn="l">
              <a:lnSpc>
                <a:spcPct val="100000"/>
              </a:lnSpc>
              <a:spcBef>
                <a:spcPts val="0"/>
              </a:spcBef>
              <a:spcAft>
                <a:spcPts val="0"/>
              </a:spcAft>
              <a:buSzPts val="1100"/>
              <a:buNone/>
            </a:pPr>
            <a:r>
              <a:rPr lang="en-GB"/>
              <a:t>Bisa berupa dashboard BI (seperti Grafana) atau aplikasi web biasa.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Alur Data Singkat:</a:t>
            </a:r>
            <a:endParaRPr b="1"/>
          </a:p>
          <a:p>
            <a:pPr indent="0" lvl="0" marL="158750" rtl="0" algn="l">
              <a:lnSpc>
                <a:spcPct val="100000"/>
              </a:lnSpc>
              <a:spcBef>
                <a:spcPts val="0"/>
              </a:spcBef>
              <a:spcAft>
                <a:spcPts val="0"/>
              </a:spcAft>
              <a:buSzPts val="1100"/>
              <a:buNone/>
            </a:pPr>
            <a:r>
              <a:rPr b="1" lang="en-GB"/>
              <a:t>Data masuk</a:t>
            </a:r>
            <a:r>
              <a:rPr lang="en-GB"/>
              <a:t> dari DataSource</a:t>
            </a:r>
            <a:endParaRPr/>
          </a:p>
          <a:p>
            <a:pPr indent="0" lvl="0" marL="158750" rtl="0" algn="l">
              <a:lnSpc>
                <a:spcPct val="100000"/>
              </a:lnSpc>
              <a:spcBef>
                <a:spcPts val="0"/>
              </a:spcBef>
              <a:spcAft>
                <a:spcPts val="0"/>
              </a:spcAft>
              <a:buSzPts val="1100"/>
              <a:buNone/>
            </a:pPr>
            <a:r>
              <a:rPr lang="en-GB"/>
              <a:t>Diproses melalui ETL</a:t>
            </a:r>
            <a:endParaRPr/>
          </a:p>
          <a:p>
            <a:pPr indent="0" lvl="0" marL="158750" rtl="0" algn="l">
              <a:lnSpc>
                <a:spcPct val="100000"/>
              </a:lnSpc>
              <a:spcBef>
                <a:spcPts val="0"/>
              </a:spcBef>
              <a:spcAft>
                <a:spcPts val="0"/>
              </a:spcAft>
              <a:buSzPts val="1100"/>
              <a:buNone/>
            </a:pPr>
            <a:r>
              <a:rPr lang="en-GB"/>
              <a:t>Diteruskan ke Middleware, lalu ke Services</a:t>
            </a:r>
            <a:endParaRPr/>
          </a:p>
          <a:p>
            <a:pPr indent="0" lvl="0" marL="158750" rtl="0" algn="l">
              <a:lnSpc>
                <a:spcPct val="100000"/>
              </a:lnSpc>
              <a:spcBef>
                <a:spcPts val="0"/>
              </a:spcBef>
              <a:spcAft>
                <a:spcPts val="0"/>
              </a:spcAft>
              <a:buSzPts val="1100"/>
              <a:buNone/>
            </a:pPr>
            <a:r>
              <a:rPr lang="en-GB"/>
              <a:t>Services membaca dan menulis ke Storage, serta mencatat ke Logging</a:t>
            </a:r>
            <a:endParaRPr/>
          </a:p>
          <a:p>
            <a:pPr indent="0" lvl="0" marL="158750" rtl="0" algn="l">
              <a:lnSpc>
                <a:spcPct val="100000"/>
              </a:lnSpc>
              <a:spcBef>
                <a:spcPts val="0"/>
              </a:spcBef>
              <a:spcAft>
                <a:spcPts val="0"/>
              </a:spcAft>
              <a:buSzPts val="1100"/>
              <a:buNone/>
            </a:pPr>
            <a:r>
              <a:rPr lang="en-GB"/>
              <a:t>Hasilnya disajikan ke pengguna melalui UI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sz="1100"/>
              <a:t>Layered Architecture adalah salah satu gaya arsitektur paling umum digunakan karena struktur yang jelas dan fleksibel. Sistem dibagi dalam beberapa lapisan—biasanya tiga: presentasi (UI), logika bisnis (aplikasi), dan lapisan data (database).</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Kelebihannya terletak pada pemisahan tanggung jawab yang memudahkan pemeliharaan dan pengembangan secara terpisah. Jika ada perubahan dalam logika bisnis, misalnya, UI dan database tidak perlu diubah selama antarmuka antar lapisan tetap konsisten.</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GB" sz="1100"/>
              <a:t>Namun, kelemahannya adalah potensi overhead komunikasi antar lapisan, terutama jika tidak dioptimalkan dengan baik. Layered Architecture cocok digunakan pada sistem berskala sedang hingga besar dengan struktur modular.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GB"/>
              <a:t>🎯 Tujuan Diagram:</a:t>
            </a:r>
            <a:endParaRPr b="1"/>
          </a:p>
          <a:p>
            <a:pPr indent="0" lvl="0" marL="158750" rtl="0" algn="l">
              <a:lnSpc>
                <a:spcPct val="100000"/>
              </a:lnSpc>
              <a:spcBef>
                <a:spcPts val="0"/>
              </a:spcBef>
              <a:spcAft>
                <a:spcPts val="0"/>
              </a:spcAft>
              <a:buSzPts val="1100"/>
              <a:buNone/>
            </a:pPr>
            <a:r>
              <a:rPr lang="en-GB"/>
              <a:t>Menjelaskan bagaimana </a:t>
            </a:r>
            <a:r>
              <a:rPr b="1" lang="en-GB"/>
              <a:t>arsitektur berlapis (layered architecture)</a:t>
            </a:r>
            <a:r>
              <a:rPr lang="en-GB"/>
              <a:t> digunakan dalam pengembangan aplikasi web modern dengan pemisahan tanggung jawab yang jelas di setiap lapisan.</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Struktur dan Lapisan yang Ditampilkan:</a:t>
            </a:r>
            <a:endParaRPr b="1"/>
          </a:p>
          <a:p>
            <a:pPr indent="0" lvl="0" marL="158750" rtl="0" algn="l">
              <a:lnSpc>
                <a:spcPct val="100000"/>
              </a:lnSpc>
              <a:spcBef>
                <a:spcPts val="0"/>
              </a:spcBef>
              <a:spcAft>
                <a:spcPts val="0"/>
              </a:spcAft>
              <a:buSzPts val="1100"/>
              <a:buNone/>
            </a:pPr>
            <a:r>
              <a:rPr b="1" lang="en-GB"/>
              <a:t>1. Presentation Layer (Front-End) 🖥️</a:t>
            </a:r>
            <a:endParaRPr b="1"/>
          </a:p>
          <a:p>
            <a:pPr indent="0" lvl="0" marL="158750" rtl="0" algn="l">
              <a:lnSpc>
                <a:spcPct val="100000"/>
              </a:lnSpc>
              <a:spcBef>
                <a:spcPts val="0"/>
              </a:spcBef>
              <a:spcAft>
                <a:spcPts val="0"/>
              </a:spcAft>
              <a:buSzPts val="1100"/>
              <a:buNone/>
            </a:pPr>
            <a:r>
              <a:rPr lang="en-GB"/>
              <a:t>Lapisan antarmuka pengguna.</a:t>
            </a:r>
            <a:endParaRPr/>
          </a:p>
          <a:p>
            <a:pPr indent="0" lvl="0" marL="158750" rtl="0" algn="l">
              <a:lnSpc>
                <a:spcPct val="100000"/>
              </a:lnSpc>
              <a:spcBef>
                <a:spcPts val="0"/>
              </a:spcBef>
              <a:spcAft>
                <a:spcPts val="0"/>
              </a:spcAft>
              <a:buSzPts val="1100"/>
              <a:buNone/>
            </a:pPr>
            <a:r>
              <a:rPr lang="en-GB"/>
              <a:t>Bertugas menampilkan data, menerima input dari pengguna, dan mengirim permintaan ke API.</a:t>
            </a:r>
            <a:endParaRPr/>
          </a:p>
          <a:p>
            <a:pPr indent="0" lvl="0" marL="158750" rtl="0" algn="l">
              <a:lnSpc>
                <a:spcPct val="100000"/>
              </a:lnSpc>
              <a:spcBef>
                <a:spcPts val="0"/>
              </a:spcBef>
              <a:spcAft>
                <a:spcPts val="0"/>
              </a:spcAft>
              <a:buSzPts val="1100"/>
              <a:buNone/>
            </a:pPr>
            <a:r>
              <a:rPr lang="en-GB"/>
              <a:t>Biasanya dibangun menggunakan framework seperti React, Vue, atau Angular.</a:t>
            </a:r>
            <a:endParaRPr/>
          </a:p>
          <a:p>
            <a:pPr indent="0" lvl="0" marL="158750" rtl="0" algn="l">
              <a:lnSpc>
                <a:spcPct val="100000"/>
              </a:lnSpc>
              <a:spcBef>
                <a:spcPts val="0"/>
              </a:spcBef>
              <a:spcAft>
                <a:spcPts val="0"/>
              </a:spcAft>
              <a:buSzPts val="1100"/>
              <a:buNone/>
            </a:pPr>
            <a:r>
              <a:rPr lang="en-GB"/>
              <a:t>Tidak memiliki logika bisnis berat — hanya validasi ringan dan navigasi.</a:t>
            </a:r>
            <a:endParaRPr/>
          </a:p>
          <a:p>
            <a:pPr indent="0" lvl="0" marL="158750" rtl="0" algn="l">
              <a:lnSpc>
                <a:spcPct val="100000"/>
              </a:lnSpc>
              <a:spcBef>
                <a:spcPts val="0"/>
              </a:spcBef>
              <a:spcAft>
                <a:spcPts val="0"/>
              </a:spcAft>
              <a:buSzPts val="1100"/>
              <a:buNone/>
            </a:pPr>
            <a:r>
              <a:rPr lang="en-GB"/>
              <a:t>🔁 </a:t>
            </a:r>
            <a:r>
              <a:rPr b="1" lang="en-GB"/>
              <a:t>Komunikasi</a:t>
            </a:r>
            <a:r>
              <a:rPr lang="en-GB"/>
              <a:t>: Mengirim permintaan HTTP (biasanya melalui fetch/axios) ke middleware.</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2. Middleware / Application Layer 🧩</a:t>
            </a:r>
            <a:endParaRPr b="1"/>
          </a:p>
          <a:p>
            <a:pPr indent="0" lvl="0" marL="158750" rtl="0" algn="l">
              <a:lnSpc>
                <a:spcPct val="100000"/>
              </a:lnSpc>
              <a:spcBef>
                <a:spcPts val="0"/>
              </a:spcBef>
              <a:spcAft>
                <a:spcPts val="0"/>
              </a:spcAft>
              <a:buSzPts val="1100"/>
              <a:buNone/>
            </a:pPr>
            <a:r>
              <a:rPr lang="en-GB"/>
              <a:t>Bertindak sebagai </a:t>
            </a:r>
            <a:r>
              <a:rPr b="1" lang="en-GB"/>
              <a:t>perantara dan pengatur alur permintaan</a:t>
            </a:r>
            <a:r>
              <a:rPr lang="en-GB"/>
              <a:t>.</a:t>
            </a:r>
            <a:endParaRPr/>
          </a:p>
          <a:p>
            <a:pPr indent="0" lvl="0" marL="158750" rtl="0" algn="l">
              <a:lnSpc>
                <a:spcPct val="100000"/>
              </a:lnSpc>
              <a:spcBef>
                <a:spcPts val="0"/>
              </a:spcBef>
              <a:spcAft>
                <a:spcPts val="0"/>
              </a:spcAft>
              <a:buSzPts val="1100"/>
              <a:buNone/>
            </a:pPr>
            <a:r>
              <a:rPr lang="en-GB"/>
              <a:t>Melakukan validasi token/jwt, autentikasi, routing API, rate limiting, dll.</a:t>
            </a:r>
            <a:endParaRPr/>
          </a:p>
          <a:p>
            <a:pPr indent="0" lvl="0" marL="158750" rtl="0" algn="l">
              <a:lnSpc>
                <a:spcPct val="100000"/>
              </a:lnSpc>
              <a:spcBef>
                <a:spcPts val="0"/>
              </a:spcBef>
              <a:spcAft>
                <a:spcPts val="0"/>
              </a:spcAft>
              <a:buSzPts val="1100"/>
              <a:buNone/>
            </a:pPr>
            <a:r>
              <a:rPr lang="en-GB"/>
              <a:t>Bisa dibangun menggunakan teknologi seperti Node.js (Express), Laravel (PHP), atau Spring Boot (Java).</a:t>
            </a:r>
            <a:endParaRPr/>
          </a:p>
          <a:p>
            <a:pPr indent="0" lvl="0" marL="158750" rtl="0" algn="l">
              <a:lnSpc>
                <a:spcPct val="100000"/>
              </a:lnSpc>
              <a:spcBef>
                <a:spcPts val="0"/>
              </a:spcBef>
              <a:spcAft>
                <a:spcPts val="0"/>
              </a:spcAft>
              <a:buSzPts val="1100"/>
              <a:buNone/>
            </a:pPr>
            <a:r>
              <a:rPr lang="en-GB"/>
              <a:t>Kadang disebut juga sebagai </a:t>
            </a:r>
            <a:r>
              <a:rPr b="1" lang="en-GB"/>
              <a:t>API Gateway</a:t>
            </a:r>
            <a:r>
              <a:rPr lang="en-GB"/>
              <a:t>.</a:t>
            </a:r>
            <a:endParaRPr/>
          </a:p>
          <a:p>
            <a:pPr indent="0" lvl="0" marL="158750" rtl="0" algn="l">
              <a:lnSpc>
                <a:spcPct val="100000"/>
              </a:lnSpc>
              <a:spcBef>
                <a:spcPts val="0"/>
              </a:spcBef>
              <a:spcAft>
                <a:spcPts val="0"/>
              </a:spcAft>
              <a:buSzPts val="1100"/>
              <a:buNone/>
            </a:pPr>
            <a:r>
              <a:rPr lang="en-GB"/>
              <a:t>🔁 </a:t>
            </a:r>
            <a:r>
              <a:rPr b="1" lang="en-GB"/>
              <a:t>Komunikasi dua arah</a:t>
            </a:r>
            <a:r>
              <a:rPr lang="en-GB"/>
              <a:t>: menerima permintaan dari front-end, meneruskan ke backend, dan mengembalikan hasil.</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3. Business Logic Layer ⚙️ (Backend)</a:t>
            </a:r>
            <a:endParaRPr b="1"/>
          </a:p>
          <a:p>
            <a:pPr indent="0" lvl="0" marL="158750" rtl="0" algn="l">
              <a:lnSpc>
                <a:spcPct val="100000"/>
              </a:lnSpc>
              <a:spcBef>
                <a:spcPts val="0"/>
              </a:spcBef>
              <a:spcAft>
                <a:spcPts val="0"/>
              </a:spcAft>
              <a:buSzPts val="1100"/>
              <a:buNone/>
            </a:pPr>
            <a:r>
              <a:rPr lang="en-GB"/>
              <a:t>Menjalankan aturan dan logika bisnis inti aplikasi:</a:t>
            </a:r>
            <a:endParaRPr/>
          </a:p>
          <a:p>
            <a:pPr indent="0" lvl="1" marL="615950" rtl="0" algn="l">
              <a:lnSpc>
                <a:spcPct val="100000"/>
              </a:lnSpc>
              <a:spcBef>
                <a:spcPts val="0"/>
              </a:spcBef>
              <a:spcAft>
                <a:spcPts val="0"/>
              </a:spcAft>
              <a:buSzPts val="1100"/>
              <a:buNone/>
            </a:pPr>
            <a:r>
              <a:rPr lang="en-GB"/>
              <a:t>Validasi data lebih dalam</a:t>
            </a:r>
            <a:endParaRPr/>
          </a:p>
          <a:p>
            <a:pPr indent="0" lvl="1" marL="615950" rtl="0" algn="l">
              <a:lnSpc>
                <a:spcPct val="100000"/>
              </a:lnSpc>
              <a:spcBef>
                <a:spcPts val="0"/>
              </a:spcBef>
              <a:spcAft>
                <a:spcPts val="0"/>
              </a:spcAft>
              <a:buSzPts val="1100"/>
              <a:buNone/>
            </a:pPr>
            <a:r>
              <a:rPr lang="en-GB"/>
              <a:t>Perhitungan, workflow, automasi</a:t>
            </a:r>
            <a:endParaRPr/>
          </a:p>
          <a:p>
            <a:pPr indent="0" lvl="1" marL="615950" rtl="0" algn="l">
              <a:lnSpc>
                <a:spcPct val="100000"/>
              </a:lnSpc>
              <a:spcBef>
                <a:spcPts val="0"/>
              </a:spcBef>
              <a:spcAft>
                <a:spcPts val="0"/>
              </a:spcAft>
              <a:buSzPts val="1100"/>
              <a:buNone/>
            </a:pPr>
            <a:r>
              <a:rPr lang="en-GB"/>
              <a:t>Integrasi ke layanan eksternal</a:t>
            </a:r>
            <a:endParaRPr/>
          </a:p>
          <a:p>
            <a:pPr indent="0" lvl="0" marL="158750" rtl="0" algn="l">
              <a:lnSpc>
                <a:spcPct val="100000"/>
              </a:lnSpc>
              <a:spcBef>
                <a:spcPts val="0"/>
              </a:spcBef>
              <a:spcAft>
                <a:spcPts val="0"/>
              </a:spcAft>
              <a:buSzPts val="1100"/>
              <a:buNone/>
            </a:pPr>
            <a:r>
              <a:rPr lang="en-GB"/>
              <a:t>Biasanya ditulis dalam bahasa seperti Python, Java, Go, atau C#.</a:t>
            </a:r>
            <a:endParaRPr/>
          </a:p>
          <a:p>
            <a:pPr indent="0" lvl="0" marL="158750" rtl="0" algn="l">
              <a:lnSpc>
                <a:spcPct val="100000"/>
              </a:lnSpc>
              <a:spcBef>
                <a:spcPts val="0"/>
              </a:spcBef>
              <a:spcAft>
                <a:spcPts val="0"/>
              </a:spcAft>
              <a:buSzPts val="1100"/>
              <a:buNone/>
            </a:pPr>
            <a:r>
              <a:rPr lang="en-GB"/>
              <a:t>Bertanggung jawab mengatur </a:t>
            </a:r>
            <a:r>
              <a:rPr b="1" lang="en-GB"/>
              <a:t>interaksi dengan database dan layanan sistem lainnya</a:t>
            </a:r>
            <a:r>
              <a:rPr lang="en-GB"/>
              <a:t>.</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4. Data Access Layer 📡</a:t>
            </a:r>
            <a:endParaRPr b="1"/>
          </a:p>
          <a:p>
            <a:pPr indent="0" lvl="0" marL="158750" rtl="0" algn="l">
              <a:lnSpc>
                <a:spcPct val="100000"/>
              </a:lnSpc>
              <a:spcBef>
                <a:spcPts val="0"/>
              </a:spcBef>
              <a:spcAft>
                <a:spcPts val="0"/>
              </a:spcAft>
              <a:buSzPts val="1100"/>
              <a:buNone/>
            </a:pPr>
            <a:r>
              <a:rPr lang="en-GB"/>
              <a:t>Bertugas melakukan query atau update ke database.</a:t>
            </a:r>
            <a:endParaRPr/>
          </a:p>
          <a:p>
            <a:pPr indent="0" lvl="0" marL="158750" rtl="0" algn="l">
              <a:lnSpc>
                <a:spcPct val="100000"/>
              </a:lnSpc>
              <a:spcBef>
                <a:spcPts val="0"/>
              </a:spcBef>
              <a:spcAft>
                <a:spcPts val="0"/>
              </a:spcAft>
              <a:buSzPts val="1100"/>
              <a:buNone/>
            </a:pPr>
            <a:r>
              <a:rPr lang="en-GB"/>
              <a:t>Kadang dipisahkan sebagai modul atau ORM (Object Relational Mapping), seperti Sequelize, TypeORM, atau Prisma.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5. Database Layer 🗄️</a:t>
            </a:r>
            <a:endParaRPr b="1"/>
          </a:p>
          <a:p>
            <a:pPr indent="0" lvl="0" marL="158750" rtl="0" algn="l">
              <a:lnSpc>
                <a:spcPct val="100000"/>
              </a:lnSpc>
              <a:spcBef>
                <a:spcPts val="0"/>
              </a:spcBef>
              <a:spcAft>
                <a:spcPts val="0"/>
              </a:spcAft>
              <a:buSzPts val="1100"/>
              <a:buNone/>
            </a:pPr>
            <a:r>
              <a:rPr lang="en-GB"/>
              <a:t>Lapisan penyimpanan permanen.</a:t>
            </a:r>
            <a:endParaRPr/>
          </a:p>
          <a:p>
            <a:pPr indent="0" lvl="0" marL="158750" rtl="0" algn="l">
              <a:lnSpc>
                <a:spcPct val="100000"/>
              </a:lnSpc>
              <a:spcBef>
                <a:spcPts val="0"/>
              </a:spcBef>
              <a:spcAft>
                <a:spcPts val="0"/>
              </a:spcAft>
              <a:buSzPts val="1100"/>
              <a:buNone/>
            </a:pPr>
            <a:r>
              <a:rPr lang="en-GB"/>
              <a:t>Bisa berupa database relasional (PostgreSQL, MySQL) atau NoSQL (MongoDB, Redis).</a:t>
            </a:r>
            <a:endParaRPr/>
          </a:p>
          <a:p>
            <a:pPr indent="0" lvl="0" marL="158750" rtl="0" algn="l">
              <a:lnSpc>
                <a:spcPct val="100000"/>
              </a:lnSpc>
              <a:spcBef>
                <a:spcPts val="0"/>
              </a:spcBef>
              <a:spcAft>
                <a:spcPts val="0"/>
              </a:spcAft>
              <a:buSzPts val="1100"/>
              <a:buNone/>
            </a:pPr>
            <a:r>
              <a:rPr lang="en-GB"/>
              <a:t>Diakses hanya melalui data access layer — </a:t>
            </a:r>
            <a:r>
              <a:rPr b="1" lang="en-GB"/>
              <a:t>tidak langsung dari front-end atau middleware</a:t>
            </a:r>
            <a:r>
              <a:rPr lang="en-GB"/>
              <a:t>.</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Alur Permintaan:</a:t>
            </a:r>
            <a:endParaRPr b="1"/>
          </a:p>
          <a:p>
            <a:pPr indent="0" lvl="0" marL="158750" rtl="0" algn="l">
              <a:lnSpc>
                <a:spcPct val="100000"/>
              </a:lnSpc>
              <a:spcBef>
                <a:spcPts val="0"/>
              </a:spcBef>
              <a:spcAft>
                <a:spcPts val="0"/>
              </a:spcAft>
              <a:buSzPts val="1100"/>
              <a:buNone/>
            </a:pPr>
            <a:r>
              <a:rPr b="1" lang="en-GB"/>
              <a:t>Pengguna</a:t>
            </a:r>
            <a:r>
              <a:rPr lang="en-GB"/>
              <a:t> membuka web → permintaan dikirim ke </a:t>
            </a:r>
            <a:r>
              <a:rPr b="1" lang="en-GB"/>
              <a:t>Front-End</a:t>
            </a:r>
            <a:endParaRPr/>
          </a:p>
          <a:p>
            <a:pPr indent="0" lvl="0" marL="158750" rtl="0" algn="l">
              <a:lnSpc>
                <a:spcPct val="100000"/>
              </a:lnSpc>
              <a:spcBef>
                <a:spcPts val="0"/>
              </a:spcBef>
              <a:spcAft>
                <a:spcPts val="0"/>
              </a:spcAft>
              <a:buSzPts val="1100"/>
              <a:buNone/>
            </a:pPr>
            <a:r>
              <a:rPr b="1" lang="en-GB"/>
              <a:t>Front-End</a:t>
            </a:r>
            <a:r>
              <a:rPr lang="en-GB"/>
              <a:t> meneruskan permintaan ke </a:t>
            </a:r>
            <a:r>
              <a:rPr b="1" lang="en-GB"/>
              <a:t>Middleware</a:t>
            </a:r>
            <a:endParaRPr/>
          </a:p>
          <a:p>
            <a:pPr indent="0" lvl="0" marL="158750" rtl="0" algn="l">
              <a:lnSpc>
                <a:spcPct val="100000"/>
              </a:lnSpc>
              <a:spcBef>
                <a:spcPts val="0"/>
              </a:spcBef>
              <a:spcAft>
                <a:spcPts val="0"/>
              </a:spcAft>
              <a:buSzPts val="1100"/>
              <a:buNone/>
            </a:pPr>
            <a:r>
              <a:rPr b="1" lang="en-GB"/>
              <a:t>Middleware</a:t>
            </a:r>
            <a:r>
              <a:rPr lang="en-GB"/>
              <a:t> memverifikasi &amp; meneruskan ke </a:t>
            </a:r>
            <a:r>
              <a:rPr b="1" lang="en-GB"/>
              <a:t>Back-End</a:t>
            </a:r>
            <a:endParaRPr/>
          </a:p>
          <a:p>
            <a:pPr indent="0" lvl="0" marL="158750" rtl="0" algn="l">
              <a:lnSpc>
                <a:spcPct val="100000"/>
              </a:lnSpc>
              <a:spcBef>
                <a:spcPts val="0"/>
              </a:spcBef>
              <a:spcAft>
                <a:spcPts val="0"/>
              </a:spcAft>
              <a:buSzPts val="1100"/>
              <a:buNone/>
            </a:pPr>
            <a:r>
              <a:rPr b="1" lang="en-GB"/>
              <a:t>Back-End</a:t>
            </a:r>
            <a:r>
              <a:rPr lang="en-GB"/>
              <a:t> memanggil </a:t>
            </a:r>
            <a:r>
              <a:rPr b="1" lang="en-GB"/>
              <a:t>Data Access Layer</a:t>
            </a:r>
            <a:r>
              <a:rPr lang="en-GB"/>
              <a:t> untuk baca/tulis data</a:t>
            </a:r>
            <a:endParaRPr/>
          </a:p>
          <a:p>
            <a:pPr indent="0" lvl="0" marL="158750" rtl="0" algn="l">
              <a:lnSpc>
                <a:spcPct val="100000"/>
              </a:lnSpc>
              <a:spcBef>
                <a:spcPts val="0"/>
              </a:spcBef>
              <a:spcAft>
                <a:spcPts val="0"/>
              </a:spcAft>
              <a:buSzPts val="1100"/>
              <a:buNone/>
            </a:pPr>
            <a:r>
              <a:rPr lang="en-GB"/>
              <a:t>Hasilnya kembali melalui </a:t>
            </a:r>
            <a:r>
              <a:rPr b="1" lang="en-GB"/>
              <a:t>middleware</a:t>
            </a:r>
            <a:r>
              <a:rPr lang="en-GB"/>
              <a:t> ke </a:t>
            </a:r>
            <a:r>
              <a:rPr b="1" lang="en-GB"/>
              <a:t>front-end</a:t>
            </a:r>
            <a:r>
              <a:rPr lang="en-GB"/>
              <a:t>, lalu ditampilkan ke pengguna</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GB"/>
              <a:t>✅ Manfaat Arsitektur Ini:</a:t>
            </a:r>
            <a:endParaRPr b="1"/>
          </a:p>
          <a:p>
            <a:pPr indent="0" lvl="0" marL="158750" rtl="0" algn="l">
              <a:lnSpc>
                <a:spcPct val="100000"/>
              </a:lnSpc>
              <a:spcBef>
                <a:spcPts val="0"/>
              </a:spcBef>
              <a:spcAft>
                <a:spcPts val="0"/>
              </a:spcAft>
              <a:buSzPts val="1100"/>
              <a:buNone/>
            </a:pPr>
            <a:r>
              <a:rPr b="1" lang="en-GB"/>
              <a:t>Pemisahan Tanggung Jawab (Separation of Concerns)</a:t>
            </a:r>
            <a:br>
              <a:rPr lang="en-GB"/>
            </a:br>
            <a:r>
              <a:rPr lang="en-GB"/>
              <a:t>Setiap lapisan punya fokus tugas sendiri.</a:t>
            </a:r>
            <a:endParaRPr/>
          </a:p>
          <a:p>
            <a:pPr indent="0" lvl="0" marL="158750" rtl="0" algn="l">
              <a:lnSpc>
                <a:spcPct val="100000"/>
              </a:lnSpc>
              <a:spcBef>
                <a:spcPts val="0"/>
              </a:spcBef>
              <a:spcAft>
                <a:spcPts val="0"/>
              </a:spcAft>
              <a:buSzPts val="1100"/>
              <a:buNone/>
            </a:pPr>
            <a:r>
              <a:rPr b="1" lang="en-GB"/>
              <a:t>Lebih Mudah Di-maintain dan Dites</a:t>
            </a:r>
            <a:br>
              <a:rPr lang="en-GB"/>
            </a:br>
            <a:r>
              <a:rPr lang="en-GB"/>
              <a:t>Karena logika, penyajian, dan data terpisah.</a:t>
            </a:r>
            <a:endParaRPr/>
          </a:p>
          <a:p>
            <a:pPr indent="0" lvl="0" marL="158750" rtl="0" algn="l">
              <a:lnSpc>
                <a:spcPct val="100000"/>
              </a:lnSpc>
              <a:spcBef>
                <a:spcPts val="0"/>
              </a:spcBef>
              <a:spcAft>
                <a:spcPts val="0"/>
              </a:spcAft>
              <a:buSzPts val="1100"/>
              <a:buNone/>
            </a:pPr>
            <a:r>
              <a:rPr b="1" lang="en-GB"/>
              <a:t>Mendukung Skalabilitas dan Keamanan</a:t>
            </a:r>
            <a:br>
              <a:rPr lang="en-GB"/>
            </a:br>
            <a:r>
              <a:rPr lang="en-GB"/>
              <a:t>Middleware bisa diskalakan dan dilindungi dengan autentikasi &amp; rate limiting.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3" name="Shape 13"/>
        <p:cNvGrpSpPr/>
        <p:nvPr/>
      </p:nvGrpSpPr>
      <p:grpSpPr>
        <a:xfrm>
          <a:off x="0" y="0"/>
          <a:ext cx="0" cy="0"/>
          <a:chOff x="0" y="0"/>
          <a:chExt cx="0" cy="0"/>
        </a:xfrm>
      </p:grpSpPr>
      <p:pic>
        <p:nvPicPr>
          <p:cNvPr descr="关系图" id="14" name="Google Shape;14;p44"/>
          <p:cNvPicPr preferRelativeResize="0"/>
          <p:nvPr/>
        </p:nvPicPr>
        <p:blipFill rotWithShape="1">
          <a:blip r:embed="rId2">
            <a:alphaModFix/>
          </a:blip>
          <a:srcRect b="10909" l="0" r="2527" t="0"/>
          <a:stretch/>
        </p:blipFill>
        <p:spPr>
          <a:xfrm>
            <a:off x="179388" y="519113"/>
            <a:ext cx="8913812" cy="4582716"/>
          </a:xfrm>
          <a:prstGeom prst="rect">
            <a:avLst/>
          </a:prstGeom>
          <a:noFill/>
          <a:ln>
            <a:noFill/>
          </a:ln>
        </p:spPr>
      </p:pic>
      <p:sp>
        <p:nvSpPr>
          <p:cNvPr id="15" name="Google Shape;15;p44"/>
          <p:cNvSpPr/>
          <p:nvPr/>
        </p:nvSpPr>
        <p:spPr>
          <a:xfrm>
            <a:off x="1588" y="411956"/>
            <a:ext cx="9144000" cy="1133475"/>
          </a:xfrm>
          <a:prstGeom prst="rect">
            <a:avLst/>
          </a:prstGeom>
          <a:gradFill>
            <a:gsLst>
              <a:gs pos="0">
                <a:srgbClr val="FFFFFF"/>
              </a:gs>
              <a:gs pos="100000">
                <a:srgbClr val="808080">
                  <a:alpha val="53725"/>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6" name="Google Shape;16;p44"/>
          <p:cNvSpPr txBox="1"/>
          <p:nvPr>
            <p:ph idx="1" type="subTitle"/>
          </p:nvPr>
        </p:nvSpPr>
        <p:spPr>
          <a:xfrm>
            <a:off x="1908175" y="1869281"/>
            <a:ext cx="5545138" cy="916781"/>
          </a:xfrm>
          <a:prstGeom prst="rect">
            <a:avLst/>
          </a:prstGeom>
          <a:noFill/>
          <a:ln>
            <a:noFill/>
          </a:ln>
        </p:spPr>
        <p:txBody>
          <a:bodyPr anchorCtr="0" anchor="ctr" bIns="45700" lIns="91425" spcFirstLastPara="1" rIns="91425" wrap="square" tIns="45700">
            <a:noAutofit/>
          </a:bodyPr>
          <a:lstStyle>
            <a:lvl1pPr lvl="0" algn="ctr">
              <a:spcBef>
                <a:spcPts val="360"/>
              </a:spcBef>
              <a:spcAft>
                <a:spcPts val="0"/>
              </a:spcAft>
              <a:buClr>
                <a:schemeClr val="dk1"/>
              </a:buClr>
              <a:buSzPts val="2400"/>
              <a:buFont typeface="Arial"/>
              <a:buNone/>
              <a:defRPr/>
            </a:lvl1pPr>
            <a:lvl2pPr lvl="1" algn="l">
              <a:spcBef>
                <a:spcPts val="270"/>
              </a:spcBef>
              <a:spcAft>
                <a:spcPts val="0"/>
              </a:spcAft>
              <a:buClr>
                <a:schemeClr val="dk1"/>
              </a:buClr>
              <a:buSzPts val="1800"/>
              <a:buChar char="–"/>
              <a:defRPr/>
            </a:lvl2pPr>
            <a:lvl3pPr lvl="2" algn="l">
              <a:spcBef>
                <a:spcPts val="270"/>
              </a:spcBef>
              <a:spcAft>
                <a:spcPts val="0"/>
              </a:spcAft>
              <a:buClr>
                <a:schemeClr val="dk1"/>
              </a:buClr>
              <a:buSzPts val="1800"/>
              <a:buChar char="•"/>
              <a:defRPr/>
            </a:lvl3pPr>
            <a:lvl4pPr lvl="3" algn="l">
              <a:spcBef>
                <a:spcPts val="270"/>
              </a:spcBef>
              <a:spcAft>
                <a:spcPts val="0"/>
              </a:spcAft>
              <a:buClr>
                <a:schemeClr val="dk1"/>
              </a:buClr>
              <a:buSzPts val="1800"/>
              <a:buChar char="–"/>
              <a:defRPr/>
            </a:lvl4pPr>
            <a:lvl5pPr lvl="4" algn="l">
              <a:spcBef>
                <a:spcPts val="270"/>
              </a:spcBef>
              <a:spcAft>
                <a:spcPts val="0"/>
              </a:spcAft>
              <a:buClr>
                <a:schemeClr val="dk1"/>
              </a:buClr>
              <a:buSzPts val="1800"/>
              <a:buChar char="»"/>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p:txBody>
      </p:sp>
      <p:sp>
        <p:nvSpPr>
          <p:cNvPr id="17" name="Google Shape;17;p44"/>
          <p:cNvSpPr txBox="1"/>
          <p:nvPr>
            <p:ph type="ctrTitle"/>
          </p:nvPr>
        </p:nvSpPr>
        <p:spPr>
          <a:xfrm>
            <a:off x="755650" y="465535"/>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7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44"/>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0" lvl="1"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2pPr>
            <a:lvl3pPr indent="0" lvl="2"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3pPr>
            <a:lvl4pPr indent="0" lvl="3"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4pPr>
            <a:lvl5pPr indent="0" lvl="4"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5pPr>
            <a:lvl6pPr indent="0" lvl="5"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6pPr>
            <a:lvl7pPr indent="0" lvl="6"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7pPr>
            <a:lvl8pPr indent="0" lvl="7"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8pPr>
            <a:lvl9pPr indent="0" lvl="8" marL="0" marR="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1000"/>
                                        <p:tgtEl>
                                          <p:spTgt spid="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53"/>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 name="Google Shape;72;p53"/>
          <p:cNvSpPr/>
          <p:nvPr>
            <p:ph idx="2" type="pic"/>
          </p:nvPr>
        </p:nvSpPr>
        <p:spPr>
          <a:xfrm>
            <a:off x="3887788" y="740569"/>
            <a:ext cx="4629150" cy="3655219"/>
          </a:xfrm>
          <a:prstGeom prst="rect">
            <a:avLst/>
          </a:prstGeom>
          <a:noFill/>
          <a:ln>
            <a:noFill/>
          </a:ln>
        </p:spPr>
      </p:sp>
      <p:sp>
        <p:nvSpPr>
          <p:cNvPr id="73" name="Google Shape;73;p53"/>
          <p:cNvSpPr txBox="1"/>
          <p:nvPr>
            <p:ph idx="1" type="body"/>
          </p:nvPr>
        </p:nvSpPr>
        <p:spPr>
          <a:xfrm>
            <a:off x="630238" y="1543050"/>
            <a:ext cx="2949575" cy="2858691"/>
          </a:xfrm>
          <a:prstGeom prst="rect">
            <a:avLst/>
          </a:prstGeom>
          <a:noFill/>
          <a:ln>
            <a:noFill/>
          </a:ln>
        </p:spPr>
        <p:txBody>
          <a:bodyPr anchorCtr="0" anchor="t" bIns="45700" lIns="91425" spcFirstLastPara="1" rIns="91425" wrap="square" tIns="45700">
            <a:noAutofit/>
          </a:bodyPr>
          <a:lstStyle>
            <a:lvl1pPr indent="-228600" lvl="0" marL="457200" algn="l">
              <a:spcBef>
                <a:spcPts val="180"/>
              </a:spcBef>
              <a:spcAft>
                <a:spcPts val="0"/>
              </a:spcAft>
              <a:buClr>
                <a:schemeClr val="dk1"/>
              </a:buClr>
              <a:buSzPts val="1200"/>
              <a:buFont typeface="Arial"/>
              <a:buNone/>
              <a:defRPr sz="1200"/>
            </a:lvl1pPr>
            <a:lvl2pPr indent="-228600" lvl="1" marL="914400" algn="l">
              <a:spcBef>
                <a:spcPts val="158"/>
              </a:spcBef>
              <a:spcAft>
                <a:spcPts val="0"/>
              </a:spcAft>
              <a:buClr>
                <a:schemeClr val="dk1"/>
              </a:buClr>
              <a:buSzPts val="1050"/>
              <a:buFont typeface="Arial"/>
              <a:buNone/>
              <a:defRPr sz="1050"/>
            </a:lvl2pPr>
            <a:lvl3pPr indent="-228600" lvl="2" marL="1371600" algn="l">
              <a:spcBef>
                <a:spcPts val="135"/>
              </a:spcBef>
              <a:spcAft>
                <a:spcPts val="0"/>
              </a:spcAft>
              <a:buClr>
                <a:schemeClr val="dk1"/>
              </a:buClr>
              <a:buSzPts val="900"/>
              <a:buFont typeface="Arial"/>
              <a:buNone/>
              <a:defRPr sz="900"/>
            </a:lvl3pPr>
            <a:lvl4pPr indent="-228600" lvl="3" marL="1828800" algn="l">
              <a:spcBef>
                <a:spcPts val="113"/>
              </a:spcBef>
              <a:spcAft>
                <a:spcPts val="0"/>
              </a:spcAft>
              <a:buClr>
                <a:schemeClr val="dk1"/>
              </a:buClr>
              <a:buSzPts val="750"/>
              <a:buFont typeface="Arial"/>
              <a:buNone/>
              <a:defRPr sz="750"/>
            </a:lvl4pPr>
            <a:lvl5pPr indent="-228600" lvl="4" marL="2286000" algn="l">
              <a:spcBef>
                <a:spcPts val="113"/>
              </a:spcBef>
              <a:spcAft>
                <a:spcPts val="0"/>
              </a:spcAft>
              <a:buClr>
                <a:schemeClr val="dk1"/>
              </a:buClr>
              <a:buSzPts val="750"/>
              <a:buFont typeface="Arial"/>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4" name="Google Shape;74;p53"/>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3"/>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54"/>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54"/>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4"/>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55"/>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 name="Google Shape;85;p55"/>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5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4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4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7" name="Shape 27"/>
        <p:cNvGrpSpPr/>
        <p:nvPr/>
      </p:nvGrpSpPr>
      <p:grpSpPr>
        <a:xfrm>
          <a:off x="0" y="0"/>
          <a:ext cx="0" cy="0"/>
          <a:chOff x="0" y="0"/>
          <a:chExt cx="0" cy="0"/>
        </a:xfrm>
      </p:grpSpPr>
      <p:sp>
        <p:nvSpPr>
          <p:cNvPr id="28" name="Google Shape;28;p4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6"/>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4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47"/>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4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48"/>
          <p:cNvSpPr txBox="1"/>
          <p:nvPr>
            <p:ph idx="1" type="body"/>
          </p:nvPr>
        </p:nvSpPr>
        <p:spPr>
          <a:xfrm>
            <a:off x="623888" y="3442097"/>
            <a:ext cx="7886700" cy="1125140"/>
          </a:xfrm>
          <a:prstGeom prst="rect">
            <a:avLst/>
          </a:prstGeom>
          <a:noFill/>
          <a:ln>
            <a:noFill/>
          </a:ln>
        </p:spPr>
        <p:txBody>
          <a:bodyPr anchorCtr="0" anchor="t" bIns="45700" lIns="91425" spcFirstLastPara="1" rIns="91425" wrap="square" tIns="45700">
            <a:noAutofit/>
          </a:bodyPr>
          <a:lstStyle>
            <a:lvl1pPr indent="-228600" lvl="0" marL="457200" algn="l">
              <a:spcBef>
                <a:spcPts val="270"/>
              </a:spcBef>
              <a:spcAft>
                <a:spcPts val="0"/>
              </a:spcAft>
              <a:buClr>
                <a:schemeClr val="dk1"/>
              </a:buClr>
              <a:buSzPts val="1800"/>
              <a:buFont typeface="Arial"/>
              <a:buNone/>
              <a:defRPr sz="1800"/>
            </a:lvl1pPr>
            <a:lvl2pPr indent="-228600" lvl="1" marL="914400" algn="l">
              <a:spcBef>
                <a:spcPts val="225"/>
              </a:spcBef>
              <a:spcAft>
                <a:spcPts val="0"/>
              </a:spcAft>
              <a:buClr>
                <a:schemeClr val="dk1"/>
              </a:buClr>
              <a:buSzPts val="1500"/>
              <a:buFont typeface="Arial"/>
              <a:buNone/>
              <a:defRPr sz="1500"/>
            </a:lvl2pPr>
            <a:lvl3pPr indent="-228600" lvl="2" marL="1371600" algn="l">
              <a:spcBef>
                <a:spcPts val="203"/>
              </a:spcBef>
              <a:spcAft>
                <a:spcPts val="0"/>
              </a:spcAft>
              <a:buClr>
                <a:schemeClr val="dk1"/>
              </a:buClr>
              <a:buSzPts val="1350"/>
              <a:buFont typeface="Arial"/>
              <a:buNone/>
              <a:defRPr sz="1350"/>
            </a:lvl3pPr>
            <a:lvl4pPr indent="-228600" lvl="3" marL="1828800" algn="l">
              <a:spcBef>
                <a:spcPts val="180"/>
              </a:spcBef>
              <a:spcAft>
                <a:spcPts val="0"/>
              </a:spcAft>
              <a:buClr>
                <a:schemeClr val="dk1"/>
              </a:buClr>
              <a:buSzPts val="1200"/>
              <a:buFont typeface="Arial"/>
              <a:buNone/>
              <a:defRPr sz="1200"/>
            </a:lvl4pPr>
            <a:lvl5pPr indent="-228600" lvl="4" marL="2286000" algn="l">
              <a:spcBef>
                <a:spcPts val="180"/>
              </a:spcBef>
              <a:spcAft>
                <a:spcPts val="0"/>
              </a:spcAft>
              <a:buClr>
                <a:schemeClr val="dk1"/>
              </a:buClr>
              <a:buSzPts val="1200"/>
              <a:buFont typeface="Arial"/>
              <a:buNone/>
              <a:defRPr sz="1200"/>
            </a:lvl5pPr>
            <a:lvl6pPr indent="-228600" lvl="5" marL="2743200" algn="l">
              <a:lnSpc>
                <a:spcPct val="90000"/>
              </a:lnSpc>
              <a:spcBef>
                <a:spcPts val="375"/>
              </a:spcBef>
              <a:spcAft>
                <a:spcPts val="0"/>
              </a:spcAft>
              <a:buClr>
                <a:schemeClr val="dk1"/>
              </a:buClr>
              <a:buSzPts val="1200"/>
              <a:buNone/>
              <a:defRPr sz="1200"/>
            </a:lvl6pPr>
            <a:lvl7pPr indent="-228600" lvl="6" marL="3200400" algn="l">
              <a:lnSpc>
                <a:spcPct val="90000"/>
              </a:lnSpc>
              <a:spcBef>
                <a:spcPts val="375"/>
              </a:spcBef>
              <a:spcAft>
                <a:spcPts val="0"/>
              </a:spcAft>
              <a:buClr>
                <a:schemeClr val="dk1"/>
              </a:buClr>
              <a:buSzPts val="1200"/>
              <a:buNone/>
              <a:defRPr sz="1200"/>
            </a:lvl7pPr>
            <a:lvl8pPr indent="-228600" lvl="7" marL="3657600" algn="l">
              <a:lnSpc>
                <a:spcPct val="90000"/>
              </a:lnSpc>
              <a:spcBef>
                <a:spcPts val="375"/>
              </a:spcBef>
              <a:spcAft>
                <a:spcPts val="0"/>
              </a:spcAft>
              <a:buClr>
                <a:schemeClr val="dk1"/>
              </a:buClr>
              <a:buSzPts val="1200"/>
              <a:buNone/>
              <a:defRPr sz="1200"/>
            </a:lvl8pPr>
            <a:lvl9pPr indent="-228600" lvl="8" marL="4114800" algn="l">
              <a:lnSpc>
                <a:spcPct val="90000"/>
              </a:lnSpc>
              <a:spcBef>
                <a:spcPts val="375"/>
              </a:spcBef>
              <a:spcAft>
                <a:spcPts val="0"/>
              </a:spcAft>
              <a:buClr>
                <a:schemeClr val="dk1"/>
              </a:buClr>
              <a:buSzPts val="1200"/>
              <a:buNone/>
              <a:defRPr sz="1200"/>
            </a:lvl9pPr>
          </a:lstStyle>
          <a:p/>
        </p:txBody>
      </p:sp>
      <p:sp>
        <p:nvSpPr>
          <p:cNvPr id="40" name="Google Shape;40;p48"/>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8"/>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4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49"/>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49"/>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49"/>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50"/>
          <p:cNvSpPr txBox="1"/>
          <p:nvPr>
            <p:ph type="title"/>
          </p:nvPr>
        </p:nvSpPr>
        <p:spPr>
          <a:xfrm>
            <a:off x="630238" y="273844"/>
            <a:ext cx="7886700" cy="9941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50"/>
          <p:cNvSpPr txBox="1"/>
          <p:nvPr>
            <p:ph idx="1" type="body"/>
          </p:nvPr>
        </p:nvSpPr>
        <p:spPr>
          <a:xfrm>
            <a:off x="630238" y="1260872"/>
            <a:ext cx="3868737" cy="617934"/>
          </a:xfrm>
          <a:prstGeom prst="rect">
            <a:avLst/>
          </a:prstGeom>
          <a:noFill/>
          <a:ln>
            <a:noFill/>
          </a:ln>
        </p:spPr>
        <p:txBody>
          <a:bodyPr anchorCtr="0" anchor="b" bIns="45700" lIns="91425" spcFirstLastPara="1" rIns="91425" wrap="square" tIns="45700">
            <a:noAutofit/>
          </a:bodyPr>
          <a:lstStyle>
            <a:lvl1pPr indent="-228600" lvl="0" marL="457200" algn="l">
              <a:spcBef>
                <a:spcPts val="270"/>
              </a:spcBef>
              <a:spcAft>
                <a:spcPts val="0"/>
              </a:spcAft>
              <a:buClr>
                <a:schemeClr val="dk1"/>
              </a:buClr>
              <a:buSzPts val="1800"/>
              <a:buFont typeface="Arial"/>
              <a:buNone/>
              <a:defRPr b="1" sz="1800"/>
            </a:lvl1pPr>
            <a:lvl2pPr indent="-228600" lvl="1" marL="914400" algn="l">
              <a:spcBef>
                <a:spcPts val="225"/>
              </a:spcBef>
              <a:spcAft>
                <a:spcPts val="0"/>
              </a:spcAft>
              <a:buClr>
                <a:schemeClr val="dk1"/>
              </a:buClr>
              <a:buSzPts val="1500"/>
              <a:buFont typeface="Arial"/>
              <a:buNone/>
              <a:defRPr b="1" sz="1500"/>
            </a:lvl2pPr>
            <a:lvl3pPr indent="-228600" lvl="2" marL="1371600" algn="l">
              <a:spcBef>
                <a:spcPts val="203"/>
              </a:spcBef>
              <a:spcAft>
                <a:spcPts val="0"/>
              </a:spcAft>
              <a:buClr>
                <a:schemeClr val="dk1"/>
              </a:buClr>
              <a:buSzPts val="1350"/>
              <a:buFont typeface="Arial"/>
              <a:buNone/>
              <a:defRPr b="1" sz="1350"/>
            </a:lvl3pPr>
            <a:lvl4pPr indent="-228600" lvl="3" marL="1828800" algn="l">
              <a:spcBef>
                <a:spcPts val="180"/>
              </a:spcBef>
              <a:spcAft>
                <a:spcPts val="0"/>
              </a:spcAft>
              <a:buClr>
                <a:schemeClr val="dk1"/>
              </a:buClr>
              <a:buSzPts val="1200"/>
              <a:buFont typeface="Arial"/>
              <a:buNone/>
              <a:defRPr b="1" sz="1200"/>
            </a:lvl4pPr>
            <a:lvl5pPr indent="-228600" lvl="4" marL="2286000" algn="l">
              <a:spcBef>
                <a:spcPts val="180"/>
              </a:spcBef>
              <a:spcAft>
                <a:spcPts val="0"/>
              </a:spcAft>
              <a:buClr>
                <a:schemeClr val="dk1"/>
              </a:buClr>
              <a:buSzPts val="1200"/>
              <a:buFont typeface="Arial"/>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50"/>
          <p:cNvSpPr txBox="1"/>
          <p:nvPr>
            <p:ph idx="2" type="body"/>
          </p:nvPr>
        </p:nvSpPr>
        <p:spPr>
          <a:xfrm>
            <a:off x="630238" y="1878806"/>
            <a:ext cx="3868737" cy="2763441"/>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50"/>
          <p:cNvSpPr txBox="1"/>
          <p:nvPr>
            <p:ph idx="3" type="body"/>
          </p:nvPr>
        </p:nvSpPr>
        <p:spPr>
          <a:xfrm>
            <a:off x="4629150" y="1260872"/>
            <a:ext cx="3887788" cy="617934"/>
          </a:xfrm>
          <a:prstGeom prst="rect">
            <a:avLst/>
          </a:prstGeom>
          <a:noFill/>
          <a:ln>
            <a:noFill/>
          </a:ln>
        </p:spPr>
        <p:txBody>
          <a:bodyPr anchorCtr="0" anchor="b" bIns="45700" lIns="91425" spcFirstLastPara="1" rIns="91425" wrap="square" tIns="45700">
            <a:noAutofit/>
          </a:bodyPr>
          <a:lstStyle>
            <a:lvl1pPr indent="-228600" lvl="0" marL="457200" algn="l">
              <a:spcBef>
                <a:spcPts val="270"/>
              </a:spcBef>
              <a:spcAft>
                <a:spcPts val="0"/>
              </a:spcAft>
              <a:buClr>
                <a:schemeClr val="dk1"/>
              </a:buClr>
              <a:buSzPts val="1800"/>
              <a:buFont typeface="Arial"/>
              <a:buNone/>
              <a:defRPr b="1" sz="1800"/>
            </a:lvl1pPr>
            <a:lvl2pPr indent="-228600" lvl="1" marL="914400" algn="l">
              <a:spcBef>
                <a:spcPts val="225"/>
              </a:spcBef>
              <a:spcAft>
                <a:spcPts val="0"/>
              </a:spcAft>
              <a:buClr>
                <a:schemeClr val="dk1"/>
              </a:buClr>
              <a:buSzPts val="1500"/>
              <a:buFont typeface="Arial"/>
              <a:buNone/>
              <a:defRPr b="1" sz="1500"/>
            </a:lvl2pPr>
            <a:lvl3pPr indent="-228600" lvl="2" marL="1371600" algn="l">
              <a:spcBef>
                <a:spcPts val="203"/>
              </a:spcBef>
              <a:spcAft>
                <a:spcPts val="0"/>
              </a:spcAft>
              <a:buClr>
                <a:schemeClr val="dk1"/>
              </a:buClr>
              <a:buSzPts val="1350"/>
              <a:buFont typeface="Arial"/>
              <a:buNone/>
              <a:defRPr b="1" sz="1350"/>
            </a:lvl3pPr>
            <a:lvl4pPr indent="-228600" lvl="3" marL="1828800" algn="l">
              <a:spcBef>
                <a:spcPts val="180"/>
              </a:spcBef>
              <a:spcAft>
                <a:spcPts val="0"/>
              </a:spcAft>
              <a:buClr>
                <a:schemeClr val="dk1"/>
              </a:buClr>
              <a:buSzPts val="1200"/>
              <a:buFont typeface="Arial"/>
              <a:buNone/>
              <a:defRPr b="1" sz="1200"/>
            </a:lvl4pPr>
            <a:lvl5pPr indent="-228600" lvl="4" marL="2286000" algn="l">
              <a:spcBef>
                <a:spcPts val="180"/>
              </a:spcBef>
              <a:spcAft>
                <a:spcPts val="0"/>
              </a:spcAft>
              <a:buClr>
                <a:schemeClr val="dk1"/>
              </a:buClr>
              <a:buSzPts val="1200"/>
              <a:buFont typeface="Arial"/>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50"/>
          <p:cNvSpPr txBox="1"/>
          <p:nvPr>
            <p:ph idx="4" type="body"/>
          </p:nvPr>
        </p:nvSpPr>
        <p:spPr>
          <a:xfrm>
            <a:off x="4629150" y="1878806"/>
            <a:ext cx="3887788" cy="2763441"/>
          </a:xfrm>
          <a:prstGeom prst="rect">
            <a:avLst/>
          </a:prstGeom>
          <a:noFill/>
          <a:ln>
            <a:noFill/>
          </a:ln>
        </p:spPr>
        <p:txBody>
          <a:bodyPr anchorCtr="0" anchor="t" bIns="45700" lIns="91425" spcFirstLastPara="1" rIns="91425" wrap="square" tIns="45700">
            <a:noAutofit/>
          </a:bodyPr>
          <a:lstStyle>
            <a:lvl1pPr indent="-342900" lvl="0" marL="457200" algn="l">
              <a:spcBef>
                <a:spcPts val="270"/>
              </a:spcBef>
              <a:spcAft>
                <a:spcPts val="0"/>
              </a:spcAft>
              <a:buClr>
                <a:schemeClr val="dk1"/>
              </a:buClr>
              <a:buSzPts val="1800"/>
              <a:buChar char="•"/>
              <a:defRPr/>
            </a:lvl1pPr>
            <a:lvl2pPr indent="-342900" lvl="1" marL="914400" algn="l">
              <a:spcBef>
                <a:spcPts val="270"/>
              </a:spcBef>
              <a:spcAft>
                <a:spcPts val="0"/>
              </a:spcAft>
              <a:buClr>
                <a:schemeClr val="dk1"/>
              </a:buClr>
              <a:buSzPts val="1800"/>
              <a:buChar char="–"/>
              <a:defRPr/>
            </a:lvl2pPr>
            <a:lvl3pPr indent="-342900" lvl="2" marL="1371600" algn="l">
              <a:spcBef>
                <a:spcPts val="270"/>
              </a:spcBef>
              <a:spcAft>
                <a:spcPts val="0"/>
              </a:spcAft>
              <a:buClr>
                <a:schemeClr val="dk1"/>
              </a:buClr>
              <a:buSzPts val="1800"/>
              <a:buChar char="•"/>
              <a:defRPr/>
            </a:lvl3pPr>
            <a:lvl4pPr indent="-342900" lvl="3" marL="1828800" algn="l">
              <a:spcBef>
                <a:spcPts val="270"/>
              </a:spcBef>
              <a:spcAft>
                <a:spcPts val="0"/>
              </a:spcAft>
              <a:buClr>
                <a:schemeClr val="dk1"/>
              </a:buClr>
              <a:buSzPts val="1800"/>
              <a:buChar char="–"/>
              <a:defRPr/>
            </a:lvl4pPr>
            <a:lvl5pPr indent="-342900" lvl="4" marL="2286000" algn="l">
              <a:spcBef>
                <a:spcPts val="27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50"/>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51"/>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1"/>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52"/>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2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52"/>
          <p:cNvSpPr txBox="1"/>
          <p:nvPr>
            <p:ph idx="1" type="body"/>
          </p:nvPr>
        </p:nvSpPr>
        <p:spPr>
          <a:xfrm>
            <a:off x="3887788"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spcBef>
                <a:spcPts val="360"/>
              </a:spcBef>
              <a:spcAft>
                <a:spcPts val="0"/>
              </a:spcAft>
              <a:buClr>
                <a:schemeClr val="dk1"/>
              </a:buClr>
              <a:buSzPts val="2400"/>
              <a:buFont typeface="Arial"/>
              <a:buChar char="•"/>
              <a:defRPr sz="2400"/>
            </a:lvl1pPr>
            <a:lvl2pPr indent="-361950" lvl="1" marL="914400" algn="l">
              <a:spcBef>
                <a:spcPts val="315"/>
              </a:spcBef>
              <a:spcAft>
                <a:spcPts val="0"/>
              </a:spcAft>
              <a:buClr>
                <a:schemeClr val="dk1"/>
              </a:buClr>
              <a:buSzPts val="2100"/>
              <a:buFont typeface="Arial"/>
              <a:buChar char="–"/>
              <a:defRPr sz="2100"/>
            </a:lvl2pPr>
            <a:lvl3pPr indent="-342900" lvl="2" marL="1371600" algn="l">
              <a:spcBef>
                <a:spcPts val="270"/>
              </a:spcBef>
              <a:spcAft>
                <a:spcPts val="0"/>
              </a:spcAft>
              <a:buClr>
                <a:schemeClr val="dk1"/>
              </a:buClr>
              <a:buSzPts val="1800"/>
              <a:buFont typeface="Arial"/>
              <a:buChar char="•"/>
              <a:defRPr sz="1800"/>
            </a:lvl3pPr>
            <a:lvl4pPr indent="-323850" lvl="3" marL="1828800" algn="l">
              <a:spcBef>
                <a:spcPts val="225"/>
              </a:spcBef>
              <a:spcAft>
                <a:spcPts val="0"/>
              </a:spcAft>
              <a:buClr>
                <a:schemeClr val="dk1"/>
              </a:buClr>
              <a:buSzPts val="1500"/>
              <a:buFont typeface="Arial"/>
              <a:buChar char="–"/>
              <a:defRPr sz="1500"/>
            </a:lvl4pPr>
            <a:lvl5pPr indent="-323850" lvl="4" marL="2286000" algn="l">
              <a:spcBef>
                <a:spcPts val="225"/>
              </a:spcBef>
              <a:spcAft>
                <a:spcPts val="0"/>
              </a:spcAft>
              <a:buClr>
                <a:schemeClr val="dk1"/>
              </a:buClr>
              <a:buSzPts val="1500"/>
              <a:buFont typeface="Arial"/>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6" name="Google Shape;66;p52"/>
          <p:cNvSpPr txBox="1"/>
          <p:nvPr>
            <p:ph idx="2" type="body"/>
          </p:nvPr>
        </p:nvSpPr>
        <p:spPr>
          <a:xfrm>
            <a:off x="630238" y="1543050"/>
            <a:ext cx="2949575" cy="2858691"/>
          </a:xfrm>
          <a:prstGeom prst="rect">
            <a:avLst/>
          </a:prstGeom>
          <a:noFill/>
          <a:ln>
            <a:noFill/>
          </a:ln>
        </p:spPr>
        <p:txBody>
          <a:bodyPr anchorCtr="0" anchor="t" bIns="45700" lIns="91425" spcFirstLastPara="1" rIns="91425" wrap="square" tIns="45700">
            <a:noAutofit/>
          </a:bodyPr>
          <a:lstStyle>
            <a:lvl1pPr indent="-228600" lvl="0" marL="457200" algn="l">
              <a:spcBef>
                <a:spcPts val="180"/>
              </a:spcBef>
              <a:spcAft>
                <a:spcPts val="0"/>
              </a:spcAft>
              <a:buClr>
                <a:schemeClr val="dk1"/>
              </a:buClr>
              <a:buSzPts val="1200"/>
              <a:buFont typeface="Arial"/>
              <a:buNone/>
              <a:defRPr sz="1200"/>
            </a:lvl1pPr>
            <a:lvl2pPr indent="-228600" lvl="1" marL="914400" algn="l">
              <a:spcBef>
                <a:spcPts val="158"/>
              </a:spcBef>
              <a:spcAft>
                <a:spcPts val="0"/>
              </a:spcAft>
              <a:buClr>
                <a:schemeClr val="dk1"/>
              </a:buClr>
              <a:buSzPts val="1050"/>
              <a:buFont typeface="Arial"/>
              <a:buNone/>
              <a:defRPr sz="1050"/>
            </a:lvl2pPr>
            <a:lvl3pPr indent="-228600" lvl="2" marL="1371600" algn="l">
              <a:spcBef>
                <a:spcPts val="135"/>
              </a:spcBef>
              <a:spcAft>
                <a:spcPts val="0"/>
              </a:spcAft>
              <a:buClr>
                <a:schemeClr val="dk1"/>
              </a:buClr>
              <a:buSzPts val="900"/>
              <a:buFont typeface="Arial"/>
              <a:buNone/>
              <a:defRPr sz="900"/>
            </a:lvl3pPr>
            <a:lvl4pPr indent="-228600" lvl="3" marL="1828800" algn="l">
              <a:spcBef>
                <a:spcPts val="113"/>
              </a:spcBef>
              <a:spcAft>
                <a:spcPts val="0"/>
              </a:spcAft>
              <a:buClr>
                <a:schemeClr val="dk1"/>
              </a:buClr>
              <a:buSzPts val="750"/>
              <a:buFont typeface="Arial"/>
              <a:buNone/>
              <a:defRPr sz="750"/>
            </a:lvl4pPr>
            <a:lvl5pPr indent="-228600" lvl="4" marL="2286000" algn="l">
              <a:spcBef>
                <a:spcPts val="113"/>
              </a:spcBef>
              <a:spcAft>
                <a:spcPts val="0"/>
              </a:spcAft>
              <a:buClr>
                <a:schemeClr val="dk1"/>
              </a:buClr>
              <a:buSzPts val="750"/>
              <a:buFont typeface="Arial"/>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7" name="Google Shape;67;p52"/>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2"/>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dk1"/>
              </a:buClr>
              <a:buSzPts val="1000"/>
              <a:buFont typeface="Arial"/>
              <a:buNone/>
              <a:defRPr/>
            </a:lvl1pPr>
            <a:lvl2pPr indent="0" lvl="1" marL="0" algn="r">
              <a:spcBef>
                <a:spcPts val="0"/>
              </a:spcBef>
              <a:spcAft>
                <a:spcPts val="0"/>
              </a:spcAft>
              <a:buClr>
                <a:schemeClr val="dk1"/>
              </a:buClr>
              <a:buSzPts val="1000"/>
              <a:buFont typeface="Arial"/>
              <a:buNone/>
              <a:defRPr/>
            </a:lvl2pPr>
            <a:lvl3pPr indent="0" lvl="2" marL="0" algn="r">
              <a:spcBef>
                <a:spcPts val="0"/>
              </a:spcBef>
              <a:spcAft>
                <a:spcPts val="0"/>
              </a:spcAft>
              <a:buClr>
                <a:schemeClr val="dk1"/>
              </a:buClr>
              <a:buSzPts val="1000"/>
              <a:buFont typeface="Arial"/>
              <a:buNone/>
              <a:defRPr/>
            </a:lvl3pPr>
            <a:lvl4pPr indent="0" lvl="3" marL="0" algn="r">
              <a:spcBef>
                <a:spcPts val="0"/>
              </a:spcBef>
              <a:spcAft>
                <a:spcPts val="0"/>
              </a:spcAft>
              <a:buClr>
                <a:schemeClr val="dk1"/>
              </a:buClr>
              <a:buSzPts val="1000"/>
              <a:buFont typeface="Arial"/>
              <a:buNone/>
              <a:defRPr/>
            </a:lvl4pPr>
            <a:lvl5pPr indent="0" lvl="4" marL="0" algn="r">
              <a:spcBef>
                <a:spcPts val="0"/>
              </a:spcBef>
              <a:spcAft>
                <a:spcPts val="0"/>
              </a:spcAft>
              <a:buClr>
                <a:schemeClr val="dk1"/>
              </a:buClr>
              <a:buSzPts val="1000"/>
              <a:buFont typeface="Arial"/>
              <a:buNone/>
              <a:defRPr/>
            </a:lvl5pPr>
            <a:lvl6pPr indent="0" lvl="5" marL="0" algn="r">
              <a:spcBef>
                <a:spcPts val="0"/>
              </a:spcBef>
              <a:spcAft>
                <a:spcPts val="0"/>
              </a:spcAft>
              <a:buClr>
                <a:schemeClr val="dk1"/>
              </a:buClr>
              <a:buSzPts val="1000"/>
              <a:buFont typeface="Arial"/>
              <a:buNone/>
              <a:defRPr/>
            </a:lvl6pPr>
            <a:lvl7pPr indent="0" lvl="6" marL="0" algn="r">
              <a:spcBef>
                <a:spcPts val="0"/>
              </a:spcBef>
              <a:spcAft>
                <a:spcPts val="0"/>
              </a:spcAft>
              <a:buClr>
                <a:schemeClr val="dk1"/>
              </a:buClr>
              <a:buSzPts val="1000"/>
              <a:buFont typeface="Arial"/>
              <a:buNone/>
              <a:defRPr/>
            </a:lvl7pPr>
            <a:lvl8pPr indent="0" lvl="7" marL="0" algn="r">
              <a:spcBef>
                <a:spcPts val="0"/>
              </a:spcBef>
              <a:spcAft>
                <a:spcPts val="0"/>
              </a:spcAft>
              <a:buClr>
                <a:schemeClr val="dk1"/>
              </a:buClr>
              <a:buSzPts val="1000"/>
              <a:buFont typeface="Arial"/>
              <a:buNone/>
              <a:defRPr/>
            </a:lvl8pPr>
            <a:lvl9pPr indent="0" lvl="8" marL="0" algn="r">
              <a:spcBef>
                <a:spcPts val="0"/>
              </a:spcBef>
              <a:spcAft>
                <a:spcPts val="0"/>
              </a:spcAft>
              <a:buClr>
                <a:schemeClr val="dk1"/>
              </a:buClr>
              <a:buSzPts val="10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3"/>
          <p:cNvSpPr/>
          <p:nvPr/>
        </p:nvSpPr>
        <p:spPr>
          <a:xfrm>
            <a:off x="1588" y="250031"/>
            <a:ext cx="9144000" cy="757238"/>
          </a:xfrm>
          <a:prstGeom prst="rect">
            <a:avLst/>
          </a:prstGeom>
          <a:gradFill>
            <a:gsLst>
              <a:gs pos="0">
                <a:srgbClr val="FFFFFF"/>
              </a:gs>
              <a:gs pos="100000">
                <a:srgbClr val="808080">
                  <a:alpha val="53725"/>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chemeClr val="dk1"/>
              </a:solidFill>
              <a:latin typeface="Arial"/>
              <a:ea typeface="Arial"/>
              <a:cs typeface="Arial"/>
              <a:sym typeface="Arial"/>
            </a:endParaRPr>
          </a:p>
        </p:txBody>
      </p:sp>
      <p:pic>
        <p:nvPicPr>
          <p:cNvPr descr="关系图" id="7" name="Google Shape;7;p43"/>
          <p:cNvPicPr preferRelativeResize="0"/>
          <p:nvPr/>
        </p:nvPicPr>
        <p:blipFill rotWithShape="1">
          <a:blip r:embed="rId1">
            <a:alphaModFix/>
          </a:blip>
          <a:srcRect b="13317" l="0" r="8122" t="1094"/>
          <a:stretch/>
        </p:blipFill>
        <p:spPr>
          <a:xfrm>
            <a:off x="5797550" y="3328988"/>
            <a:ext cx="3340100" cy="1750219"/>
          </a:xfrm>
          <a:prstGeom prst="rect">
            <a:avLst/>
          </a:prstGeom>
          <a:noFill/>
          <a:ln>
            <a:noFill/>
          </a:ln>
        </p:spPr>
      </p:pic>
      <p:sp>
        <p:nvSpPr>
          <p:cNvPr id="8" name="Google Shape;8;p4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 name="Google Shape;9;p4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36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315"/>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27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22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22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0" name="Google Shape;10;p43"/>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43"/>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 name="Google Shape;12;p4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0" lvl="1"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2pPr>
            <a:lvl3pPr indent="0" lvl="2"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3pPr>
            <a:lvl4pPr indent="0" lvl="3"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4pPr>
            <a:lvl5pPr indent="0" lvl="4"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5pPr>
            <a:lvl6pPr indent="0" lvl="5"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6pPr>
            <a:lvl7pPr indent="0" lvl="6"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7pPr>
            <a:lvl8pPr indent="0" lvl="7"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8pPr>
            <a:lvl9pPr indent="0" lvl="8" marL="0" marR="0" rtl="0" algn="r">
              <a:spcBef>
                <a:spcPts val="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
                                        </p:tgtEl>
                                        <p:attrNameLst>
                                          <p:attrName>style.visibility</p:attrName>
                                        </p:attrNameLst>
                                      </p:cBhvr>
                                      <p:to>
                                        <p:strVal val="visible"/>
                                      </p:to>
                                    </p:set>
                                    <p:animEffect filter="fade" transition="in">
                                      <p:cBhvr>
                                        <p:cTn dur="1000"/>
                                        <p:tgtEl>
                                          <p:spTgt spid="6"/>
                                        </p:tgtEl>
                                      </p:cBhvr>
                                    </p:animEffect>
                                  </p:childTnLst>
                                </p:cTn>
                              </p:par>
                              <p:par>
                                <p:cTn fill="hold" nodeType="withEffect" presetClass="entr" presetID="10" presetSubtype="0">
                                  <p:stCondLst>
                                    <p:cond delay="0"/>
                                  </p:stCondLst>
                                  <p:childTnLst>
                                    <p:set>
                                      <p:cBhvr>
                                        <p:cTn dur="1" fill="hold">
                                          <p:stCondLst>
                                            <p:cond delay="0"/>
                                          </p:stCondLst>
                                        </p:cTn>
                                        <p:tgtEl>
                                          <p:spTgt spid="8"/>
                                        </p:tgtEl>
                                        <p:attrNameLst>
                                          <p:attrName>style.visibility</p:attrName>
                                        </p:attrNameLst>
                                      </p:cBhvr>
                                      <p:to>
                                        <p:strVal val="visible"/>
                                      </p:to>
                                    </p:set>
                                    <p:animEffect filter="fade" transition="in">
                                      <p:cBhvr>
                                        <p:cTn dur="1000"/>
                                        <p:tgtEl>
                                          <p:spTgt spid="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57.png"/><Relationship Id="rId5" Type="http://schemas.openxmlformats.org/officeDocument/2006/relationships/image" Target="../media/image23.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40.png"/><Relationship Id="rId6"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12.png"/><Relationship Id="rId6"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14.png"/><Relationship Id="rId5" Type="http://schemas.openxmlformats.org/officeDocument/2006/relationships/image" Target="../media/image56.png"/><Relationship Id="rId6"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24.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755650" y="465535"/>
            <a:ext cx="7772400" cy="110251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J.62SAD00.011.1</a:t>
            </a:r>
            <a:br>
              <a:rPr lang="en-GB"/>
            </a:br>
            <a:r>
              <a:rPr lang="en-GB"/>
              <a:t>Merancang Struktur Perangkat Lunak</a:t>
            </a:r>
            <a:endParaRPr/>
          </a:p>
        </p:txBody>
      </p:sp>
      <p:sp>
        <p:nvSpPr>
          <p:cNvPr id="94" name="Google Shape;94;p1"/>
          <p:cNvSpPr txBox="1"/>
          <p:nvPr>
            <p:ph idx="1" type="subTitle"/>
          </p:nvPr>
        </p:nvSpPr>
        <p:spPr>
          <a:xfrm>
            <a:off x="1908175" y="1869281"/>
            <a:ext cx="5545138" cy="91678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GB"/>
              <a:t>MATERI PEMBEKALAN SESI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type="title"/>
          </p:nvPr>
        </p:nvSpPr>
        <p:spPr>
          <a:xfrm>
            <a:off x="457200" y="265430"/>
            <a:ext cx="8229600" cy="79756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Layered Architecture dalam Bentuk Sequence Diagram</a:t>
            </a:r>
            <a:endParaRPr/>
          </a:p>
        </p:txBody>
      </p:sp>
      <p:sp>
        <p:nvSpPr>
          <p:cNvPr id="249" name="Google Shape;249;p1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1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251" name="Google Shape;251;p1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0"/>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53" name="Google Shape;253;p10"/>
          <p:cNvPicPr preferRelativeResize="0"/>
          <p:nvPr/>
        </p:nvPicPr>
        <p:blipFill rotWithShape="1">
          <a:blip r:embed="rId3">
            <a:alphaModFix/>
          </a:blip>
          <a:srcRect b="0" l="0" r="0" t="0"/>
          <a:stretch/>
        </p:blipFill>
        <p:spPr>
          <a:xfrm>
            <a:off x="457211" y="1195525"/>
            <a:ext cx="7772400" cy="38258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1"/>
          <p:cNvSpPr txBox="1"/>
          <p:nvPr>
            <p:ph type="title"/>
          </p:nvPr>
        </p:nvSpPr>
        <p:spPr>
          <a:xfrm>
            <a:off x="358775" y="276860"/>
            <a:ext cx="8595995" cy="75755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Layered Architecture dalam bentuk Component Diagram</a:t>
            </a:r>
            <a:endParaRPr/>
          </a:p>
        </p:txBody>
      </p:sp>
      <p:sp>
        <p:nvSpPr>
          <p:cNvPr id="259" name="Google Shape;259;p1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spcBef>
                <a:spcPts val="0"/>
              </a:spcBef>
              <a:spcAft>
                <a:spcPts val="0"/>
              </a:spcAft>
              <a:buClr>
                <a:schemeClr val="dk1"/>
              </a:buClr>
              <a:buSzPct val="95238"/>
              <a:buFont typeface="Arial"/>
              <a:buNone/>
            </a:pPr>
            <a:fld id="{00000000-1234-1234-1234-123412341234}" type="slidenum">
              <a:rPr lang="en-GB"/>
              <a:t>‹#›</a:t>
            </a:fld>
            <a:endParaRPr/>
          </a:p>
        </p:txBody>
      </p:sp>
      <p:pic>
        <p:nvPicPr>
          <p:cNvPr id="260" name="Google Shape;260;p11"/>
          <p:cNvPicPr preferRelativeResize="0"/>
          <p:nvPr/>
        </p:nvPicPr>
        <p:blipFill rotWithShape="1">
          <a:blip r:embed="rId3">
            <a:alphaModFix/>
          </a:blip>
          <a:srcRect b="0" l="0" r="17132" t="0"/>
          <a:stretch/>
        </p:blipFill>
        <p:spPr>
          <a:xfrm>
            <a:off x="687705" y="1403350"/>
            <a:ext cx="6440805" cy="30118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Gaya Arsitektur: Client-Server</a:t>
            </a:r>
            <a:endParaRPr/>
          </a:p>
        </p:txBody>
      </p:sp>
      <p:sp>
        <p:nvSpPr>
          <p:cNvPr id="266" name="Google Shape;266;p12"/>
          <p:cNvSpPr txBox="1"/>
          <p:nvPr>
            <p:ph idx="4294967295" type="subTitle"/>
          </p:nvPr>
        </p:nvSpPr>
        <p:spPr>
          <a:xfrm>
            <a:off x="228600" y="1103500"/>
            <a:ext cx="8686800" cy="30000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Pembagian Peran Antara Client dan Server</a:t>
            </a:r>
            <a:endParaRPr/>
          </a:p>
        </p:txBody>
      </p:sp>
      <p:sp>
        <p:nvSpPr>
          <p:cNvPr id="267" name="Google Shape;267;p1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1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269" name="Google Shape;269;p1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12"/>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12"/>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12"/>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12"/>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ajbgn8cg.png" id="274" name="Google Shape;274;p12"/>
          <p:cNvPicPr preferRelativeResize="0"/>
          <p:nvPr/>
        </p:nvPicPr>
        <p:blipFill rotWithShape="1">
          <a:blip r:embed="rId3">
            <a:alphaModFix/>
          </a:blip>
          <a:srcRect b="0" l="0" r="0" t="0"/>
          <a:stretch/>
        </p:blipFill>
        <p:spPr>
          <a:xfrm>
            <a:off x="2171700" y="1546770"/>
            <a:ext cx="304800" cy="304800"/>
          </a:xfrm>
          <a:prstGeom prst="rect">
            <a:avLst/>
          </a:prstGeom>
          <a:noFill/>
          <a:ln>
            <a:noFill/>
          </a:ln>
        </p:spPr>
      </p:pic>
      <p:sp>
        <p:nvSpPr>
          <p:cNvPr id="275" name="Google Shape;275;p12"/>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Struktur Dasar</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Client mengirim permintaan, server memproses dan mengembalikan respons.</a:t>
            </a:r>
            <a:endParaRPr b="0" i="0" sz="1300">
              <a:solidFill>
                <a:srgbClr val="616161"/>
              </a:solidFill>
              <a:latin typeface="Proxima Nova"/>
              <a:ea typeface="Proxima Nova"/>
              <a:cs typeface="Proxima Nova"/>
              <a:sym typeface="Proxima Nova"/>
            </a:endParaRPr>
          </a:p>
        </p:txBody>
      </p:sp>
      <p:sp>
        <p:nvSpPr>
          <p:cNvPr id="276" name="Google Shape;276;p12"/>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12"/>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12"/>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bp9do160.png" id="279" name="Google Shape;279;p12"/>
          <p:cNvPicPr preferRelativeResize="0"/>
          <p:nvPr/>
        </p:nvPicPr>
        <p:blipFill rotWithShape="1">
          <a:blip r:embed="rId4">
            <a:alphaModFix/>
          </a:blip>
          <a:srcRect b="0" l="0" r="0" t="0"/>
          <a:stretch/>
        </p:blipFill>
        <p:spPr>
          <a:xfrm>
            <a:off x="6667500" y="1546770"/>
            <a:ext cx="304800" cy="304800"/>
          </a:xfrm>
          <a:prstGeom prst="rect">
            <a:avLst/>
          </a:prstGeom>
          <a:noFill/>
          <a:ln>
            <a:noFill/>
          </a:ln>
        </p:spPr>
      </p:pic>
      <p:sp>
        <p:nvSpPr>
          <p:cNvPr id="280" name="Google Shape;280;p12"/>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Aplikasi web: browser sebagai client, server web sebagai penyedia layanan.</a:t>
            </a:r>
            <a:endParaRPr b="0" i="0" sz="1300">
              <a:solidFill>
                <a:srgbClr val="616161"/>
              </a:solidFill>
              <a:latin typeface="Proxima Nova"/>
              <a:ea typeface="Proxima Nova"/>
              <a:cs typeface="Proxima Nova"/>
              <a:sym typeface="Proxima Nova"/>
            </a:endParaRPr>
          </a:p>
        </p:txBody>
      </p:sp>
      <p:sp>
        <p:nvSpPr>
          <p:cNvPr id="281" name="Google Shape;281;p12"/>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12"/>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12"/>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ujw20vfm.png" id="284" name="Google Shape;284;p12"/>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285" name="Google Shape;285;p12"/>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Sederhana, skalabel, dan mudah diterapkan dalam arsitektur jaringan modern.</a:t>
            </a:r>
            <a:endParaRPr b="0" i="0" sz="1300">
              <a:solidFill>
                <a:srgbClr val="616161"/>
              </a:solidFill>
              <a:latin typeface="Proxima Nova"/>
              <a:ea typeface="Proxima Nova"/>
              <a:cs typeface="Proxima Nova"/>
              <a:sym typeface="Proxima Nova"/>
            </a:endParaRPr>
          </a:p>
        </p:txBody>
      </p:sp>
      <p:sp>
        <p:nvSpPr>
          <p:cNvPr id="286" name="Google Shape;286;p12"/>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12"/>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12"/>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elxsvlj.png" id="289" name="Google Shape;289;p12"/>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290" name="Google Shape;290;p12"/>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Ketergantungan pada server sentral dapat menyebabkan bottleneck.</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3"/>
          <p:cNvSpPr txBox="1"/>
          <p:nvPr>
            <p:ph type="title"/>
          </p:nvPr>
        </p:nvSpPr>
        <p:spPr>
          <a:xfrm>
            <a:off x="228600" y="2215515"/>
            <a:ext cx="2726690" cy="71310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Client Server Architecture</a:t>
            </a:r>
            <a:endParaRPr/>
          </a:p>
        </p:txBody>
      </p:sp>
      <p:sp>
        <p:nvSpPr>
          <p:cNvPr id="296" name="Google Shape;296;p1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1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298" name="Google Shape;298;p1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13"/>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00" name="Google Shape;300;p13" title="Flowchart.png"/>
          <p:cNvPicPr preferRelativeResize="0"/>
          <p:nvPr/>
        </p:nvPicPr>
        <p:blipFill>
          <a:blip r:embed="rId3">
            <a:alphaModFix/>
          </a:blip>
          <a:stretch>
            <a:fillRect/>
          </a:stretch>
        </p:blipFill>
        <p:spPr>
          <a:xfrm>
            <a:off x="3669225" y="444500"/>
            <a:ext cx="3062026" cy="4593051"/>
          </a:xfrm>
          <a:prstGeom prst="rect">
            <a:avLst/>
          </a:prstGeom>
          <a:noFill/>
          <a:ln>
            <a:noFill/>
          </a:ln>
        </p:spPr>
      </p:pic>
      <p:sp>
        <p:nvSpPr>
          <p:cNvPr id="301" name="Google Shape;301;p13"/>
          <p:cNvSpPr txBox="1"/>
          <p:nvPr/>
        </p:nvSpPr>
        <p:spPr>
          <a:xfrm>
            <a:off x="5381975" y="1447150"/>
            <a:ext cx="134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rPr>
              <a:t>:http</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txBox="1"/>
          <p:nvPr>
            <p:ph type="title"/>
          </p:nvPr>
        </p:nvSpPr>
        <p:spPr>
          <a:xfrm>
            <a:off x="457200" y="49426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Client Server Architecture dalam bentuk Sequence Diagram</a:t>
            </a:r>
            <a:endParaRPr/>
          </a:p>
        </p:txBody>
      </p:sp>
      <p:sp>
        <p:nvSpPr>
          <p:cNvPr id="307" name="Google Shape;307;p1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spcBef>
                <a:spcPts val="0"/>
              </a:spcBef>
              <a:spcAft>
                <a:spcPts val="0"/>
              </a:spcAft>
              <a:buClr>
                <a:schemeClr val="dk1"/>
              </a:buClr>
              <a:buSzPct val="95238"/>
              <a:buFont typeface="Arial"/>
              <a:buNone/>
            </a:pPr>
            <a:fld id="{00000000-1234-1234-1234-123412341234}" type="slidenum">
              <a:rPr lang="en-GB"/>
              <a:t>‹#›</a:t>
            </a:fld>
            <a:endParaRPr/>
          </a:p>
        </p:txBody>
      </p:sp>
      <p:pic>
        <p:nvPicPr>
          <p:cNvPr id="308" name="Google Shape;308;p14"/>
          <p:cNvPicPr preferRelativeResize="0"/>
          <p:nvPr/>
        </p:nvPicPr>
        <p:blipFill rotWithShape="1">
          <a:blip r:embed="rId3">
            <a:alphaModFix/>
          </a:blip>
          <a:srcRect b="0" l="0" r="0" t="0"/>
          <a:stretch/>
        </p:blipFill>
        <p:spPr>
          <a:xfrm>
            <a:off x="169545" y="1812290"/>
            <a:ext cx="8974455" cy="33312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5"/>
          <p:cNvSpPr txBox="1"/>
          <p:nvPr>
            <p:ph type="title"/>
          </p:nvPr>
        </p:nvSpPr>
        <p:spPr>
          <a:xfrm>
            <a:off x="179882" y="445025"/>
            <a:ext cx="8841276" cy="57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Client Server Architecture dalam bentuk Component Diagram</a:t>
            </a:r>
            <a:endParaRPr/>
          </a:p>
        </p:txBody>
      </p:sp>
      <p:sp>
        <p:nvSpPr>
          <p:cNvPr id="314" name="Google Shape;314;p1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315" name="Google Shape;315;p15"/>
          <p:cNvPicPr preferRelativeResize="0"/>
          <p:nvPr/>
        </p:nvPicPr>
        <p:blipFill rotWithShape="1">
          <a:blip r:embed="rId3">
            <a:alphaModFix/>
          </a:blip>
          <a:srcRect b="0" l="0" r="29149" t="0"/>
          <a:stretch/>
        </p:blipFill>
        <p:spPr>
          <a:xfrm>
            <a:off x="1046480" y="1332865"/>
            <a:ext cx="5506720" cy="30118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Gaya Arsitektur: Microkernel</a:t>
            </a:r>
            <a:endParaRPr/>
          </a:p>
        </p:txBody>
      </p:sp>
      <p:sp>
        <p:nvSpPr>
          <p:cNvPr id="321" name="Google Shape;321;p16"/>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Inti Sistem Minimal dengan Ekstensi Modular</a:t>
            </a:r>
            <a:endParaRPr/>
          </a:p>
        </p:txBody>
      </p:sp>
      <p:sp>
        <p:nvSpPr>
          <p:cNvPr id="322" name="Google Shape;322;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324" name="Google Shape;324;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16"/>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16"/>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16"/>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16"/>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hrlw4vey.png" id="329" name="Google Shape;329;p16"/>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330" name="Google Shape;330;p16"/>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Struktur Modular</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Kernel inti menyediakan layanan minimum, fitur tambahan ditambahkan sebagai plugin.</a:t>
            </a:r>
            <a:endParaRPr b="0" i="0" sz="1300">
              <a:solidFill>
                <a:srgbClr val="616161"/>
              </a:solidFill>
              <a:latin typeface="Proxima Nova"/>
              <a:ea typeface="Proxima Nova"/>
              <a:cs typeface="Proxima Nova"/>
              <a:sym typeface="Proxima Nova"/>
            </a:endParaRPr>
          </a:p>
        </p:txBody>
      </p:sp>
      <p:sp>
        <p:nvSpPr>
          <p:cNvPr id="331" name="Google Shape;331;p16"/>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6"/>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16"/>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1bjnp_yg.png" id="334" name="Google Shape;334;p16"/>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335" name="Google Shape;335;p16"/>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Sistem seperti Eclipse atau Joomla yang memungkinkan plugin untuk ekspansi.</a:t>
            </a:r>
            <a:endParaRPr b="0" i="0" sz="1300">
              <a:solidFill>
                <a:srgbClr val="616161"/>
              </a:solidFill>
              <a:latin typeface="Proxima Nova"/>
              <a:ea typeface="Proxima Nova"/>
              <a:cs typeface="Proxima Nova"/>
              <a:sym typeface="Proxima Nova"/>
            </a:endParaRPr>
          </a:p>
        </p:txBody>
      </p:sp>
      <p:sp>
        <p:nvSpPr>
          <p:cNvPr id="336" name="Google Shape;336;p16"/>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6"/>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6"/>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dcqsmbbd.png" id="339" name="Google Shape;339;p16"/>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340" name="Google Shape;340;p16"/>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Fleksibel, mudah diuji, dan dapat dikembangkan tanpa mengganggu inti.</a:t>
            </a:r>
            <a:endParaRPr b="0" i="0" sz="1300">
              <a:solidFill>
                <a:srgbClr val="616161"/>
              </a:solidFill>
              <a:latin typeface="Proxima Nova"/>
              <a:ea typeface="Proxima Nova"/>
              <a:cs typeface="Proxima Nova"/>
              <a:sym typeface="Proxima Nova"/>
            </a:endParaRPr>
          </a:p>
        </p:txBody>
      </p:sp>
      <p:sp>
        <p:nvSpPr>
          <p:cNvPr id="341" name="Google Shape;341;p16"/>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6"/>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6"/>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elxsvlj.png" id="344" name="Google Shape;344;p16"/>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345" name="Google Shape;345;p16"/>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Kompleksitas dalam manajemen dependensi dan overhead komunikasi antar modul.</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7"/>
          <p:cNvSpPr txBox="1"/>
          <p:nvPr>
            <p:ph type="title"/>
          </p:nvPr>
        </p:nvSpPr>
        <p:spPr>
          <a:xfrm>
            <a:off x="228600" y="2135340"/>
            <a:ext cx="3422700" cy="7131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Microkernel Architecture</a:t>
            </a:r>
            <a:endParaRPr/>
          </a:p>
        </p:txBody>
      </p:sp>
      <p:sp>
        <p:nvSpPr>
          <p:cNvPr id="351" name="Google Shape;351;p17"/>
          <p:cNvSpPr/>
          <p:nvPr/>
        </p:nvSpPr>
        <p:spPr>
          <a:xfrm>
            <a:off x="228600" y="1517395"/>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17"/>
          <p:cNvSpPr/>
          <p:nvPr/>
        </p:nvSpPr>
        <p:spPr>
          <a:xfrm>
            <a:off x="228600" y="1517395"/>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353" name="Google Shape;353;p17"/>
          <p:cNvSpPr txBox="1"/>
          <p:nvPr/>
        </p:nvSpPr>
        <p:spPr>
          <a:xfrm>
            <a:off x="3895090" y="144145"/>
            <a:ext cx="5020310" cy="50774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User Interface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(Browser/Apps)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v</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Microkernel       |  &lt;--- Core</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(Core Logic)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 Routing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 Session Management|</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 Request Handling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v             v          v</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Plugin 1            |  | Plugin 2        |  | External API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(Authentication)|  | (Payments)   |  | (Third-Party)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v                 	 v</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Database      |   |    External DB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(Data Storage)   |   | (Third-party)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GB" sz="1200">
                <a:solidFill>
                  <a:schemeClr val="dk1"/>
                </a:solidFill>
                <a:latin typeface="Arial"/>
                <a:ea typeface="Arial"/>
                <a:cs typeface="Arial"/>
                <a:sym typeface="Arial"/>
              </a:rPr>
              <a:t>  +---------------------+  +---------------------+</a:t>
            </a:r>
            <a:endParaRPr sz="12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311700" y="245740"/>
            <a:ext cx="8520600" cy="57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Microkernel Architecture dalam bentuk Sequence Diagram</a:t>
            </a:r>
            <a:endParaRPr/>
          </a:p>
        </p:txBody>
      </p:sp>
      <p:sp>
        <p:nvSpPr>
          <p:cNvPr id="359" name="Google Shape;359;p1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360" name="Google Shape;360;p18"/>
          <p:cNvPicPr preferRelativeResize="0"/>
          <p:nvPr/>
        </p:nvPicPr>
        <p:blipFill rotWithShape="1">
          <a:blip r:embed="rId3">
            <a:alphaModFix/>
          </a:blip>
          <a:srcRect b="0" l="0" r="0" t="0"/>
          <a:stretch/>
        </p:blipFill>
        <p:spPr>
          <a:xfrm>
            <a:off x="586740" y="1080060"/>
            <a:ext cx="7772400" cy="40440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9"/>
          <p:cNvSpPr txBox="1"/>
          <p:nvPr>
            <p:ph type="title"/>
          </p:nvPr>
        </p:nvSpPr>
        <p:spPr>
          <a:xfrm>
            <a:off x="179882" y="445025"/>
            <a:ext cx="8652418" cy="57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Microkernel Architecture dalam bentuk Component Diagram</a:t>
            </a:r>
            <a:endParaRPr/>
          </a:p>
        </p:txBody>
      </p:sp>
      <p:sp>
        <p:nvSpPr>
          <p:cNvPr id="366" name="Google Shape;366;p1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367" name="Google Shape;367;p19"/>
          <p:cNvPicPr preferRelativeResize="0"/>
          <p:nvPr/>
        </p:nvPicPr>
        <p:blipFill rotWithShape="1">
          <a:blip r:embed="rId3">
            <a:alphaModFix/>
          </a:blip>
          <a:srcRect b="0" l="0" r="0" t="0"/>
          <a:stretch/>
        </p:blipFill>
        <p:spPr>
          <a:xfrm>
            <a:off x="619891" y="1222195"/>
            <a:ext cx="7772400" cy="3847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TUJUAN PEMBELAJARAN</a:t>
            </a:r>
            <a:endParaRPr/>
          </a:p>
        </p:txBody>
      </p:sp>
      <p:sp>
        <p:nvSpPr>
          <p:cNvPr id="100" name="Google Shape;100;p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Clr>
                <a:schemeClr val="dk1"/>
              </a:buClr>
              <a:buSzPts val="2400"/>
              <a:buFont typeface="Arial"/>
              <a:buChar char="•"/>
            </a:pPr>
            <a:r>
              <a:rPr lang="en-GB"/>
              <a:t>Memahami berbagai arsitektur perangkat lunak yang ada.</a:t>
            </a:r>
            <a:endParaRPr/>
          </a:p>
          <a:p>
            <a:pPr indent="-257175" lvl="0" marL="257175" rtl="0" algn="l">
              <a:spcBef>
                <a:spcPts val="360"/>
              </a:spcBef>
              <a:spcAft>
                <a:spcPts val="0"/>
              </a:spcAft>
              <a:buClr>
                <a:schemeClr val="dk1"/>
              </a:buClr>
              <a:buSzPts val="2400"/>
              <a:buFont typeface="Arial"/>
              <a:buChar char="•"/>
            </a:pPr>
            <a:r>
              <a:rPr lang="en-GB"/>
              <a:t>Mampu merancang arsitektur perangkat lunak sesuai dengan standar pengembangan perangkat lunak.</a:t>
            </a:r>
            <a:endParaRPr/>
          </a:p>
          <a:p>
            <a:pPr indent="-257175" lvl="0" marL="257175" rtl="0" algn="l">
              <a:spcBef>
                <a:spcPts val="360"/>
              </a:spcBef>
              <a:spcAft>
                <a:spcPts val="0"/>
              </a:spcAft>
              <a:buClr>
                <a:schemeClr val="dk1"/>
              </a:buClr>
              <a:buSzPts val="2400"/>
              <a:buFont typeface="Arial"/>
              <a:buChar char="•"/>
            </a:pPr>
            <a:r>
              <a:rPr lang="en-GB"/>
              <a:t>Menyusun dokumen desain perangkat lunak yang lengkap.</a:t>
            </a:r>
            <a:endParaRPr/>
          </a:p>
          <a:p>
            <a:pPr indent="0" lvl="0" marL="0" rtl="0" algn="l">
              <a:spcBef>
                <a:spcPts val="360"/>
              </a:spcBef>
              <a:spcAft>
                <a:spcPts val="0"/>
              </a:spcAft>
              <a:buClr>
                <a:schemeClr val="dk1"/>
              </a:buClr>
              <a:buSzPts val="2400"/>
              <a:buFont typeface="Arial"/>
              <a:buNone/>
            </a:pPr>
            <a:r>
              <a:t/>
            </a:r>
            <a:endParaRPr/>
          </a:p>
        </p:txBody>
      </p:sp>
      <p:sp>
        <p:nvSpPr>
          <p:cNvPr id="101" name="Google Shape;101;p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Gaya Arsitektur: Model-View-Controller (MVC)</a:t>
            </a:r>
            <a:endParaRPr/>
          </a:p>
        </p:txBody>
      </p:sp>
      <p:sp>
        <p:nvSpPr>
          <p:cNvPr id="373" name="Google Shape;373;p20"/>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Pemisahan Tanggung Jawab dalam Aplikasi</a:t>
            </a:r>
            <a:endParaRPr/>
          </a:p>
        </p:txBody>
      </p:sp>
      <p:sp>
        <p:nvSpPr>
          <p:cNvPr id="374" name="Google Shape;374;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376" name="Google Shape;376;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20"/>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20"/>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20"/>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20"/>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kzo_k9po.png" id="381" name="Google Shape;381;p20"/>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382" name="Google Shape;382;p20"/>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Struktur Tiga Komponen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Model menyimpan data, View menampilkan, Controller menangani logika interaksi.</a:t>
            </a:r>
            <a:endParaRPr b="0" i="0" sz="1300">
              <a:solidFill>
                <a:srgbClr val="616161"/>
              </a:solidFill>
              <a:latin typeface="Proxima Nova"/>
              <a:ea typeface="Proxima Nova"/>
              <a:cs typeface="Proxima Nova"/>
              <a:sym typeface="Proxima Nova"/>
            </a:endParaRPr>
          </a:p>
        </p:txBody>
      </p:sp>
      <p:sp>
        <p:nvSpPr>
          <p:cNvPr id="383" name="Google Shape;383;p20"/>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20"/>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20"/>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vpck8soj.png" id="386" name="Google Shape;386;p20"/>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387" name="Google Shape;387;p20"/>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Framework seperti Ruby on Rails dan Angular menggunakan pola MVC.</a:t>
            </a:r>
            <a:endParaRPr b="0" i="0" sz="1300">
              <a:solidFill>
                <a:srgbClr val="616161"/>
              </a:solidFill>
              <a:latin typeface="Proxima Nova"/>
              <a:ea typeface="Proxima Nova"/>
              <a:cs typeface="Proxima Nova"/>
              <a:sym typeface="Proxima Nova"/>
            </a:endParaRPr>
          </a:p>
        </p:txBody>
      </p:sp>
      <p:sp>
        <p:nvSpPr>
          <p:cNvPr id="388" name="Google Shape;388;p20"/>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20"/>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20"/>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6kp3xhsa.png" id="391" name="Google Shape;391;p20"/>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392" name="Google Shape;392;p20"/>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Pemisahan jelas antar komponen memudahkan pengembangan dan pengujian.</a:t>
            </a:r>
            <a:endParaRPr b="0" i="0" sz="1300">
              <a:solidFill>
                <a:srgbClr val="616161"/>
              </a:solidFill>
              <a:latin typeface="Proxima Nova"/>
              <a:ea typeface="Proxima Nova"/>
              <a:cs typeface="Proxima Nova"/>
              <a:sym typeface="Proxima Nova"/>
            </a:endParaRPr>
          </a:p>
        </p:txBody>
      </p:sp>
      <p:sp>
        <p:nvSpPr>
          <p:cNvPr id="393" name="Google Shape;393;p20"/>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20"/>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20"/>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elxsvlj.png" id="396" name="Google Shape;396;p20"/>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397" name="Google Shape;397;p20"/>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Kompleksitas dapat meningkat saat skala aplikasi membesar.</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MVC Architecture</a:t>
            </a:r>
            <a:endParaRPr/>
          </a:p>
        </p:txBody>
      </p:sp>
      <p:sp>
        <p:nvSpPr>
          <p:cNvPr id="403" name="Google Shape;403;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405" name="Google Shape;405;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06" name="Google Shape;406;p21"/>
          <p:cNvPicPr preferRelativeResize="0"/>
          <p:nvPr/>
        </p:nvPicPr>
        <p:blipFill rotWithShape="1">
          <a:blip r:embed="rId3">
            <a:alphaModFix/>
          </a:blip>
          <a:srcRect b="0" l="0" r="0" t="0"/>
          <a:stretch/>
        </p:blipFill>
        <p:spPr>
          <a:xfrm>
            <a:off x="2193925" y="1159510"/>
            <a:ext cx="4585335" cy="37471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MVC </a:t>
            </a:r>
            <a:r>
              <a:rPr lang="en-GB"/>
              <a:t>Architecture</a:t>
            </a:r>
            <a:r>
              <a:rPr lang="en-GB"/>
              <a:t> dalam bentuk Sequence Diagram</a:t>
            </a:r>
            <a:endParaRPr/>
          </a:p>
        </p:txBody>
      </p:sp>
      <p:sp>
        <p:nvSpPr>
          <p:cNvPr id="412" name="Google Shape;412;p2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413" name="Google Shape;413;p22"/>
          <p:cNvPicPr preferRelativeResize="0"/>
          <p:nvPr/>
        </p:nvPicPr>
        <p:blipFill rotWithShape="1">
          <a:blip r:embed="rId3">
            <a:alphaModFix/>
          </a:blip>
          <a:srcRect b="0" l="0" r="0" t="0"/>
          <a:stretch/>
        </p:blipFill>
        <p:spPr>
          <a:xfrm>
            <a:off x="700058" y="1347187"/>
            <a:ext cx="7772400" cy="2986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MVC </a:t>
            </a:r>
            <a:r>
              <a:rPr lang="en-GB"/>
              <a:t>Architecture</a:t>
            </a:r>
            <a:r>
              <a:rPr lang="en-GB"/>
              <a:t> dalam bentuk Component Diagram</a:t>
            </a:r>
            <a:endParaRPr/>
          </a:p>
        </p:txBody>
      </p:sp>
      <p:sp>
        <p:nvSpPr>
          <p:cNvPr id="419" name="Google Shape;419;p2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420" name="Google Shape;420;p23"/>
          <p:cNvPicPr preferRelativeResize="0"/>
          <p:nvPr/>
        </p:nvPicPr>
        <p:blipFill rotWithShape="1">
          <a:blip r:embed="rId3">
            <a:alphaModFix/>
          </a:blip>
          <a:srcRect b="0" l="0" r="0" t="0"/>
          <a:stretch/>
        </p:blipFill>
        <p:spPr>
          <a:xfrm>
            <a:off x="554683" y="1334568"/>
            <a:ext cx="7772400" cy="30118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Gaya Arsitektur: Service-Oriented Architecture (SOA)</a:t>
            </a:r>
            <a:endParaRPr/>
          </a:p>
        </p:txBody>
      </p:sp>
      <p:sp>
        <p:nvSpPr>
          <p:cNvPr id="426" name="Google Shape;426;p24"/>
          <p:cNvSpPr txBox="1"/>
          <p:nvPr>
            <p:ph idx="4294967295" type="subTitle"/>
          </p:nvPr>
        </p:nvSpPr>
        <p:spPr>
          <a:xfrm>
            <a:off x="457200" y="1062990"/>
            <a:ext cx="8229600" cy="353187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Sistem Terdesentralisasi Berbasis Layanan</a:t>
            </a:r>
            <a:endParaRPr/>
          </a:p>
        </p:txBody>
      </p:sp>
      <p:sp>
        <p:nvSpPr>
          <p:cNvPr id="427" name="Google Shape;427;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429" name="Google Shape;429;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24"/>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24"/>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24"/>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24"/>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image.png" id="434" name="Google Shape;434;p24"/>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435" name="Google Shape;435;p24"/>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Layanan Terpisah</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Sistem dibangun dari komponen layanan independen yang berkomunikasi lewat protokol standar.</a:t>
            </a:r>
            <a:endParaRPr b="0" i="0" sz="1300">
              <a:solidFill>
                <a:srgbClr val="616161"/>
              </a:solidFill>
              <a:latin typeface="Proxima Nova"/>
              <a:ea typeface="Proxima Nova"/>
              <a:cs typeface="Proxima Nova"/>
              <a:sym typeface="Proxima Nova"/>
            </a:endParaRPr>
          </a:p>
        </p:txBody>
      </p:sp>
      <p:sp>
        <p:nvSpPr>
          <p:cNvPr id="436" name="Google Shape;436;p24"/>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24"/>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24"/>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1bjnp_yg.png" id="439" name="Google Shape;439;p24"/>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440" name="Google Shape;440;p24"/>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Layanan autentikasi, pembayaran, dan notifikasi sebagai modul terpisah.</a:t>
            </a:r>
            <a:endParaRPr b="0" i="0" sz="1300">
              <a:solidFill>
                <a:srgbClr val="616161"/>
              </a:solidFill>
              <a:latin typeface="Proxima Nova"/>
              <a:ea typeface="Proxima Nova"/>
              <a:cs typeface="Proxima Nova"/>
              <a:sym typeface="Proxima Nova"/>
            </a:endParaRPr>
          </a:p>
        </p:txBody>
      </p:sp>
      <p:sp>
        <p:nvSpPr>
          <p:cNvPr id="441" name="Google Shape;441;p24"/>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24"/>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24"/>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mkyv4tdz.png" id="444" name="Google Shape;444;p24"/>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445" name="Google Shape;445;p24"/>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Fleksibilitas integrasi, penggunaan ulang layanan, dan skalabilitas tinggi.</a:t>
            </a:r>
            <a:endParaRPr b="0" i="0" sz="1300">
              <a:solidFill>
                <a:srgbClr val="616161"/>
              </a:solidFill>
              <a:latin typeface="Proxima Nova"/>
              <a:ea typeface="Proxima Nova"/>
              <a:cs typeface="Proxima Nova"/>
              <a:sym typeface="Proxima Nova"/>
            </a:endParaRPr>
          </a:p>
        </p:txBody>
      </p:sp>
      <p:sp>
        <p:nvSpPr>
          <p:cNvPr id="446" name="Google Shape;446;p24"/>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24"/>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24"/>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elxsvlj.png" id="449" name="Google Shape;449;p24"/>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450" name="Google Shape;450;p24"/>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Kompleksitas orkestrasi layanan dan kebutuhan infrastruktur pendukung seperti ESB.</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5"/>
          <p:cNvSpPr txBox="1"/>
          <p:nvPr>
            <p:ph type="title"/>
          </p:nvPr>
        </p:nvSpPr>
        <p:spPr>
          <a:xfrm>
            <a:off x="228600" y="1847850"/>
            <a:ext cx="4535170" cy="14484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Service-Oriented Architecture (SOA)</a:t>
            </a:r>
            <a:endParaRPr/>
          </a:p>
        </p:txBody>
      </p:sp>
      <p:sp>
        <p:nvSpPr>
          <p:cNvPr id="456" name="Google Shape;456;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458" name="Google Shape;458;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59" name="Google Shape;459;p25"/>
          <p:cNvPicPr preferRelativeResize="0"/>
          <p:nvPr/>
        </p:nvPicPr>
        <p:blipFill rotWithShape="1">
          <a:blip r:embed="rId3">
            <a:alphaModFix/>
          </a:blip>
          <a:srcRect b="0" l="0" r="0" t="0"/>
          <a:stretch/>
        </p:blipFill>
        <p:spPr>
          <a:xfrm>
            <a:off x="4823460" y="245110"/>
            <a:ext cx="3382645" cy="48983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Service-Oriented Architecture (SOA) dalam Sequence Diagram</a:t>
            </a:r>
            <a:endParaRPr/>
          </a:p>
        </p:txBody>
      </p:sp>
      <p:sp>
        <p:nvSpPr>
          <p:cNvPr id="465" name="Google Shape;465;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pic>
        <p:nvPicPr>
          <p:cNvPr id="467" name="Google Shape;467;p26"/>
          <p:cNvPicPr preferRelativeResize="0"/>
          <p:nvPr/>
        </p:nvPicPr>
        <p:blipFill rotWithShape="1">
          <a:blip r:embed="rId3">
            <a:alphaModFix/>
          </a:blip>
          <a:srcRect b="0" l="0" r="0" t="0"/>
          <a:stretch/>
        </p:blipFill>
        <p:spPr>
          <a:xfrm>
            <a:off x="457072" y="1617865"/>
            <a:ext cx="7772400" cy="32215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7"/>
          <p:cNvSpPr txBox="1"/>
          <p:nvPr>
            <p:ph type="title"/>
          </p:nvPr>
        </p:nvSpPr>
        <p:spPr>
          <a:xfrm>
            <a:off x="0" y="445025"/>
            <a:ext cx="9143999" cy="57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Service-Oriented Architecture (SOA) dalam Component Diagram</a:t>
            </a:r>
            <a:endParaRPr/>
          </a:p>
        </p:txBody>
      </p:sp>
      <p:sp>
        <p:nvSpPr>
          <p:cNvPr id="473" name="Google Shape;473;p2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474" name="Google Shape;474;p27"/>
          <p:cNvPicPr preferRelativeResize="0"/>
          <p:nvPr/>
        </p:nvPicPr>
        <p:blipFill rotWithShape="1">
          <a:blip r:embed="rId3">
            <a:alphaModFix/>
          </a:blip>
          <a:srcRect b="0" l="0" r="0" t="0"/>
          <a:stretch/>
        </p:blipFill>
        <p:spPr>
          <a:xfrm>
            <a:off x="614595" y="1193621"/>
            <a:ext cx="7772400" cy="38473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Gaya Arsitektur: Peer-to-Peer (P2P)</a:t>
            </a:r>
            <a:endParaRPr/>
          </a:p>
        </p:txBody>
      </p:sp>
      <p:sp>
        <p:nvSpPr>
          <p:cNvPr id="480" name="Google Shape;480;p28"/>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Desentralisasi Total Dalam Jaringan Sistem</a:t>
            </a:r>
            <a:endParaRPr/>
          </a:p>
        </p:txBody>
      </p:sp>
      <p:sp>
        <p:nvSpPr>
          <p:cNvPr id="481" name="Google Shape;481;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483" name="Google Shape;483;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28"/>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28"/>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28"/>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28"/>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kzo_k9po.png" id="488" name="Google Shape;488;p28"/>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489" name="Google Shape;489;p28"/>
          <p:cNvSpPr txBox="1"/>
          <p:nvPr/>
        </p:nvSpPr>
        <p:spPr>
          <a:xfrm>
            <a:off x="228600" y="1965870"/>
            <a:ext cx="4191000" cy="600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Setiap Node = Peer</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Semua node bertindak sebagai </a:t>
            </a:r>
            <a:r>
              <a:rPr lang="en-GB" sz="1300">
                <a:solidFill>
                  <a:srgbClr val="616161"/>
                </a:solidFill>
                <a:latin typeface="Proxima Nova"/>
                <a:ea typeface="Proxima Nova"/>
                <a:cs typeface="Proxima Nova"/>
                <a:sym typeface="Proxima Nova"/>
              </a:rPr>
              <a:t>client</a:t>
            </a:r>
            <a:r>
              <a:rPr b="0" i="0" lang="en-GB" sz="1300">
                <a:solidFill>
                  <a:srgbClr val="616161"/>
                </a:solidFill>
                <a:latin typeface="Proxima Nova"/>
                <a:ea typeface="Proxima Nova"/>
                <a:cs typeface="Proxima Nova"/>
                <a:sym typeface="Proxima Nova"/>
              </a:rPr>
              <a:t> sekaligus server, tanpa pusat kendali tunggal.</a:t>
            </a:r>
            <a:endParaRPr b="0" i="0" sz="1300">
              <a:solidFill>
                <a:srgbClr val="616161"/>
              </a:solidFill>
              <a:latin typeface="Proxima Nova"/>
              <a:ea typeface="Proxima Nova"/>
              <a:cs typeface="Proxima Nova"/>
              <a:sym typeface="Proxima Nova"/>
            </a:endParaRPr>
          </a:p>
        </p:txBody>
      </p:sp>
      <p:sp>
        <p:nvSpPr>
          <p:cNvPr id="490" name="Google Shape;490;p28"/>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28"/>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28"/>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0ce_16mr.png" id="493" name="Google Shape;493;p28"/>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494" name="Google Shape;494;p28"/>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Aplikasi berbagi file seperti BitTorrent dan jaringan blockchain.</a:t>
            </a:r>
            <a:endParaRPr b="0" i="0" sz="1300">
              <a:solidFill>
                <a:srgbClr val="616161"/>
              </a:solidFill>
              <a:latin typeface="Proxima Nova"/>
              <a:ea typeface="Proxima Nova"/>
              <a:cs typeface="Proxima Nova"/>
              <a:sym typeface="Proxima Nova"/>
            </a:endParaRPr>
          </a:p>
        </p:txBody>
      </p:sp>
      <p:sp>
        <p:nvSpPr>
          <p:cNvPr id="495" name="Google Shape;495;p28"/>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28"/>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28"/>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image.png" id="498" name="Google Shape;498;p28"/>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499" name="Google Shape;499;p28"/>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Skalabilitas tinggi, ketahanan terhadap kegagalan, dan tidak bergantung pada server pusat.</a:t>
            </a:r>
            <a:endParaRPr b="0" i="0" sz="1300">
              <a:solidFill>
                <a:srgbClr val="616161"/>
              </a:solidFill>
              <a:latin typeface="Proxima Nova"/>
              <a:ea typeface="Proxima Nova"/>
              <a:cs typeface="Proxima Nova"/>
              <a:sym typeface="Proxima Nova"/>
            </a:endParaRPr>
          </a:p>
        </p:txBody>
      </p:sp>
      <p:sp>
        <p:nvSpPr>
          <p:cNvPr id="500" name="Google Shape;500;p28"/>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28"/>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28"/>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rn5trzmi.png" id="503" name="Google Shape;503;p28"/>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504" name="Google Shape;504;p28"/>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Keamanan dan manajemen jaringan yang kompleks, sulit dipantau secara terpusat.</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9"/>
          <p:cNvSpPr txBox="1"/>
          <p:nvPr>
            <p:ph type="title"/>
          </p:nvPr>
        </p:nvSpPr>
        <p:spPr>
          <a:xfrm>
            <a:off x="321310" y="2155825"/>
            <a:ext cx="2876550" cy="8318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Gaya Arsitektur: Peer-to-Peer (P2P)</a:t>
            </a:r>
            <a:endParaRPr/>
          </a:p>
        </p:txBody>
      </p:sp>
      <p:sp>
        <p:nvSpPr>
          <p:cNvPr id="510" name="Google Shape;510;p2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2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12" name="Google Shape;512;p2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29"/>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14" name="Google Shape;514;p29"/>
          <p:cNvPicPr preferRelativeResize="0"/>
          <p:nvPr/>
        </p:nvPicPr>
        <p:blipFill rotWithShape="1">
          <a:blip r:embed="rId3">
            <a:alphaModFix/>
          </a:blip>
          <a:srcRect b="0" l="0" r="0" t="0"/>
          <a:stretch/>
        </p:blipFill>
        <p:spPr>
          <a:xfrm>
            <a:off x="3411855" y="581660"/>
            <a:ext cx="5732145" cy="4561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531025" y="205975"/>
            <a:ext cx="8155800" cy="85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Pendahuluan: Arsitektur Perangkat Lunak</a:t>
            </a:r>
            <a:endParaRPr/>
          </a:p>
        </p:txBody>
      </p:sp>
      <p:sp>
        <p:nvSpPr>
          <p:cNvPr id="107" name="Google Shape;107;p3"/>
          <p:cNvSpPr txBox="1"/>
          <p:nvPr>
            <p:ph idx="4294967295" type="subTitle"/>
          </p:nvPr>
        </p:nvSpPr>
        <p:spPr>
          <a:xfrm>
            <a:off x="245700" y="1116125"/>
            <a:ext cx="8652600" cy="10899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Definisi dan Pentingnya dalam Pengembangan Sistem</a:t>
            </a:r>
            <a:endParaRPr/>
          </a:p>
        </p:txBody>
      </p:sp>
      <p:sp>
        <p:nvSpPr>
          <p:cNvPr id="108" name="Google Shape;108;p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9" name="Google Shape;109;p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10" name="Google Shape;110;p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1" name="Google Shape;111;p3"/>
          <p:cNvSpPr/>
          <p:nvPr/>
        </p:nvSpPr>
        <p:spPr>
          <a:xfrm>
            <a:off x="228600" y="1508670"/>
            <a:ext cx="8686800" cy="286464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2" name="Google Shape;112;p3"/>
          <p:cNvSpPr/>
          <p:nvPr/>
        </p:nvSpPr>
        <p:spPr>
          <a:xfrm>
            <a:off x="228600" y="1508670"/>
            <a:ext cx="419099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3" name="Google Shape;113;p3"/>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4" name="Google Shape;114;p3"/>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15" name="Google Shape;115;p3"/>
          <p:cNvPicPr preferRelativeResize="0"/>
          <p:nvPr/>
        </p:nvPicPr>
        <p:blipFill rotWithShape="1">
          <a:blip r:embed="rId3">
            <a:alphaModFix/>
          </a:blip>
          <a:srcRect b="0" l="0" r="0" t="0"/>
          <a:stretch/>
        </p:blipFill>
        <p:spPr>
          <a:xfrm>
            <a:off x="2171700" y="1588045"/>
            <a:ext cx="304800" cy="304800"/>
          </a:xfrm>
          <a:prstGeom prst="rect">
            <a:avLst/>
          </a:prstGeom>
          <a:noFill/>
          <a:ln>
            <a:noFill/>
          </a:ln>
        </p:spPr>
      </p:pic>
      <p:sp>
        <p:nvSpPr>
          <p:cNvPr id="116" name="Google Shape;116;p3"/>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Definisi Arsitektur Perangkat Lunak</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Struktur dasar sistem perangkat lunak yang menggambarkan interaksi antar komponen untuk mencapai tujuan sistem.</a:t>
            </a:r>
            <a:endParaRPr b="0" i="0" sz="1300" u="none" cap="none" strike="noStrike">
              <a:solidFill>
                <a:srgbClr val="616161"/>
              </a:solidFill>
              <a:latin typeface="Proxima Nova"/>
              <a:ea typeface="Proxima Nova"/>
              <a:cs typeface="Proxima Nova"/>
              <a:sym typeface="Proxima Nova"/>
            </a:endParaRPr>
          </a:p>
        </p:txBody>
      </p:sp>
      <p:sp>
        <p:nvSpPr>
          <p:cNvPr id="117" name="Google Shape;117;p3"/>
          <p:cNvSpPr/>
          <p:nvPr/>
        </p:nvSpPr>
        <p:spPr>
          <a:xfrm>
            <a:off x="4724400" y="1508670"/>
            <a:ext cx="419099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8" name="Google Shape;118;p3"/>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9" name="Google Shape;119;p3"/>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20" name="Google Shape;120;p3"/>
          <p:cNvPicPr preferRelativeResize="0"/>
          <p:nvPr/>
        </p:nvPicPr>
        <p:blipFill rotWithShape="1">
          <a:blip r:embed="rId4">
            <a:alphaModFix/>
          </a:blip>
          <a:srcRect b="0" l="0" r="0" t="0"/>
          <a:stretch/>
        </p:blipFill>
        <p:spPr>
          <a:xfrm>
            <a:off x="6667500" y="1588045"/>
            <a:ext cx="304800" cy="304800"/>
          </a:xfrm>
          <a:prstGeom prst="rect">
            <a:avLst/>
          </a:prstGeom>
          <a:noFill/>
          <a:ln>
            <a:noFill/>
          </a:ln>
        </p:spPr>
      </p:pic>
      <p:sp>
        <p:nvSpPr>
          <p:cNvPr id="121" name="Google Shape;121;p3"/>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Kinerja Sistem</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Arsitektur yang baik meningkatkan kemampuan sistem dalam menangani beban data dan pengguna yang tinggi.</a:t>
            </a:r>
            <a:endParaRPr b="0" i="0" sz="1300" u="none" cap="none" strike="noStrike">
              <a:solidFill>
                <a:srgbClr val="616161"/>
              </a:solidFill>
              <a:latin typeface="Proxima Nova"/>
              <a:ea typeface="Proxima Nova"/>
              <a:cs typeface="Proxima Nova"/>
              <a:sym typeface="Proxima Nova"/>
            </a:endParaRPr>
          </a:p>
        </p:txBody>
      </p:sp>
      <p:sp>
        <p:nvSpPr>
          <p:cNvPr id="122" name="Google Shape;122;p3"/>
          <p:cNvSpPr/>
          <p:nvPr/>
        </p:nvSpPr>
        <p:spPr>
          <a:xfrm>
            <a:off x="228600" y="3093392"/>
            <a:ext cx="419099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3" name="Google Shape;123;p3"/>
          <p:cNvSpPr/>
          <p:nvPr/>
        </p:nvSpPr>
        <p:spPr>
          <a:xfrm>
            <a:off x="2171700" y="309339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4" name="Google Shape;124;p3"/>
          <p:cNvSpPr txBox="1"/>
          <p:nvPr/>
        </p:nvSpPr>
        <p:spPr>
          <a:xfrm>
            <a:off x="2171700" y="309339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25" name="Google Shape;125;p3"/>
          <p:cNvPicPr preferRelativeResize="0"/>
          <p:nvPr/>
        </p:nvPicPr>
        <p:blipFill rotWithShape="1">
          <a:blip r:embed="rId5">
            <a:alphaModFix/>
          </a:blip>
          <a:srcRect b="0" l="0" r="0" t="0"/>
          <a:stretch/>
        </p:blipFill>
        <p:spPr>
          <a:xfrm>
            <a:off x="2171700" y="3093392"/>
            <a:ext cx="304800" cy="304800"/>
          </a:xfrm>
          <a:prstGeom prst="rect">
            <a:avLst/>
          </a:prstGeom>
          <a:noFill/>
          <a:ln>
            <a:noFill/>
          </a:ln>
        </p:spPr>
      </p:pic>
      <p:sp>
        <p:nvSpPr>
          <p:cNvPr id="126" name="Google Shape;126;p3"/>
          <p:cNvSpPr txBox="1"/>
          <p:nvPr/>
        </p:nvSpPr>
        <p:spPr>
          <a:xfrm>
            <a:off x="228600" y="355059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Keandalan Sistem</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Desain arsitektur yang tepat meminimalkan risiko kegagalan sistem dan meningkatkan stabilitas.</a:t>
            </a:r>
            <a:endParaRPr b="0" i="0" sz="1300" u="none" cap="none" strike="noStrike">
              <a:solidFill>
                <a:srgbClr val="616161"/>
              </a:solidFill>
              <a:latin typeface="Proxima Nova"/>
              <a:ea typeface="Proxima Nova"/>
              <a:cs typeface="Proxima Nova"/>
              <a:sym typeface="Proxima Nova"/>
            </a:endParaRPr>
          </a:p>
        </p:txBody>
      </p:sp>
      <p:sp>
        <p:nvSpPr>
          <p:cNvPr id="127" name="Google Shape;127;p3"/>
          <p:cNvSpPr/>
          <p:nvPr/>
        </p:nvSpPr>
        <p:spPr>
          <a:xfrm>
            <a:off x="4724400" y="3093392"/>
            <a:ext cx="419099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8" name="Google Shape;128;p3"/>
          <p:cNvSpPr/>
          <p:nvPr/>
        </p:nvSpPr>
        <p:spPr>
          <a:xfrm>
            <a:off x="6667500" y="309339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9" name="Google Shape;129;p3"/>
          <p:cNvSpPr txBox="1"/>
          <p:nvPr/>
        </p:nvSpPr>
        <p:spPr>
          <a:xfrm>
            <a:off x="6667500" y="309339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30" name="Google Shape;130;p3"/>
          <p:cNvPicPr preferRelativeResize="0"/>
          <p:nvPr/>
        </p:nvPicPr>
        <p:blipFill rotWithShape="1">
          <a:blip r:embed="rId6">
            <a:alphaModFix/>
          </a:blip>
          <a:srcRect b="0" l="0" r="0" t="0"/>
          <a:stretch/>
        </p:blipFill>
        <p:spPr>
          <a:xfrm>
            <a:off x="6667500" y="3093392"/>
            <a:ext cx="304800" cy="304800"/>
          </a:xfrm>
          <a:prstGeom prst="rect">
            <a:avLst/>
          </a:prstGeom>
          <a:noFill/>
          <a:ln>
            <a:noFill/>
          </a:ln>
        </p:spPr>
      </p:pic>
      <p:sp>
        <p:nvSpPr>
          <p:cNvPr id="131" name="Google Shape;131;p3"/>
          <p:cNvSpPr txBox="1"/>
          <p:nvPr/>
        </p:nvSpPr>
        <p:spPr>
          <a:xfrm>
            <a:off x="4724400" y="355059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Pemeliharaan dan Skalabilitas</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Struktur arsitektur yang jelas memudahkan pemeliharaan, pengembangan lanjutan, dan skalabilitas sistem.</a:t>
            </a:r>
            <a:endParaRPr b="0" i="0" sz="1300" u="none" cap="none" strike="noStrike">
              <a:solidFill>
                <a:srgbClr val="61616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Peer-to-Peer (P2P) dalam Sequence Diagram</a:t>
            </a:r>
            <a:endParaRPr/>
          </a:p>
        </p:txBody>
      </p:sp>
      <p:sp>
        <p:nvSpPr>
          <p:cNvPr id="520" name="Google Shape;520;p3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521" name="Google Shape;521;p30"/>
          <p:cNvPicPr preferRelativeResize="0"/>
          <p:nvPr/>
        </p:nvPicPr>
        <p:blipFill rotWithShape="1">
          <a:blip r:embed="rId3">
            <a:alphaModFix/>
          </a:blip>
          <a:srcRect b="0" l="0" r="0" t="0"/>
          <a:stretch/>
        </p:blipFill>
        <p:spPr>
          <a:xfrm>
            <a:off x="779487" y="1154917"/>
            <a:ext cx="7772400" cy="31985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Peer-to-Peer (P2P) dalam Component Diagram</a:t>
            </a:r>
            <a:endParaRPr/>
          </a:p>
        </p:txBody>
      </p:sp>
      <p:sp>
        <p:nvSpPr>
          <p:cNvPr id="527" name="Google Shape;527;p3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528" name="Google Shape;528;p31"/>
          <p:cNvPicPr preferRelativeResize="0"/>
          <p:nvPr/>
        </p:nvPicPr>
        <p:blipFill rotWithShape="1">
          <a:blip r:embed="rId3">
            <a:alphaModFix/>
          </a:blip>
          <a:srcRect b="0" l="0" r="0" t="0"/>
          <a:stretch/>
        </p:blipFill>
        <p:spPr>
          <a:xfrm>
            <a:off x="659565" y="1294773"/>
            <a:ext cx="7772400" cy="30118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Contoh Penerapan</a:t>
            </a:r>
            <a:r>
              <a:rPr lang="en-GB" sz="3300">
                <a:solidFill>
                  <a:schemeClr val="dk2"/>
                </a:solidFill>
                <a:latin typeface="Arial"/>
                <a:ea typeface="Arial"/>
                <a:cs typeface="Arial"/>
                <a:sym typeface="Arial"/>
              </a:rPr>
              <a:t>: </a:t>
            </a:r>
            <a:r>
              <a:rPr lang="en-GB"/>
              <a:t>Arsitektur Sistem Manajemen Perpustakaan</a:t>
            </a:r>
            <a:endParaRPr/>
          </a:p>
        </p:txBody>
      </p:sp>
      <p:sp>
        <p:nvSpPr>
          <p:cNvPr id="534" name="Google Shape;534;p32"/>
          <p:cNvSpPr txBox="1"/>
          <p:nvPr>
            <p:ph idx="4294967295" type="subTitle"/>
          </p:nvPr>
        </p:nvSpPr>
        <p:spPr>
          <a:xfrm>
            <a:off x="39700" y="1158875"/>
            <a:ext cx="8952600" cy="30000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Langkah-langkah Perancangan dan Komponen Sistem</a:t>
            </a:r>
            <a:endParaRPr/>
          </a:p>
        </p:txBody>
      </p:sp>
      <p:sp>
        <p:nvSpPr>
          <p:cNvPr id="535" name="Google Shape;535;p3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3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37" name="Google Shape;537;p3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32"/>
          <p:cNvSpPr txBox="1"/>
          <p:nvPr/>
        </p:nvSpPr>
        <p:spPr>
          <a:xfrm>
            <a:off x="228600" y="1657260"/>
            <a:ext cx="8686800" cy="1828502"/>
          </a:xfrm>
          <a:prstGeom prst="rect">
            <a:avLst/>
          </a:prstGeom>
          <a:noFill/>
          <a:ln>
            <a:noFill/>
          </a:ln>
        </p:spPr>
        <p:txBody>
          <a:bodyPr anchorCtr="0" anchor="t" bIns="190500" lIns="190500" spcFirstLastPara="1" rIns="0" wrap="square" tIns="0">
            <a:spAutoFit/>
          </a:bodyPr>
          <a:lstStyle/>
          <a:p>
            <a:pPr indent="-91440" lvl="0" marL="228600" marR="0" rtl="0" algn="l">
              <a:spcBef>
                <a:spcPts val="0"/>
              </a:spcBef>
              <a:spcAft>
                <a:spcPts val="0"/>
              </a:spcAft>
              <a:buClr>
                <a:srgbClr val="616161"/>
              </a:buClr>
              <a:buSzPts val="1300"/>
              <a:buFont typeface="Arial"/>
              <a:buChar char="•"/>
            </a:pPr>
            <a:r>
              <a:rPr b="1" i="0" lang="en-GB" sz="1300">
                <a:solidFill>
                  <a:srgbClr val="616161"/>
                </a:solidFill>
                <a:latin typeface="Proxima Nova"/>
                <a:ea typeface="Proxima Nova"/>
                <a:cs typeface="Proxima Nova"/>
                <a:sym typeface="Proxima Nova"/>
              </a:rPr>
              <a:t>Analisis Kebutuhan:</a:t>
            </a:r>
            <a:r>
              <a:rPr b="0" i="0" lang="en-GB" sz="1300">
                <a:solidFill>
                  <a:srgbClr val="616161"/>
                </a:solidFill>
                <a:latin typeface="Proxima Nova"/>
                <a:ea typeface="Proxima Nova"/>
                <a:cs typeface="Proxima Nova"/>
                <a:sym typeface="Proxima Nova"/>
              </a:rPr>
              <a:t> Identifikasi fitur utama seperti pencarian, peminjaman, dan manajemen anggota.</a:t>
            </a:r>
            <a:endParaRPr b="0" i="0" sz="1300">
              <a:solidFill>
                <a:srgbClr val="616161"/>
              </a:solidFill>
              <a:latin typeface="Proxima Nova"/>
              <a:ea typeface="Proxima Nova"/>
              <a:cs typeface="Proxima Nova"/>
              <a:sym typeface="Proxima Nova"/>
            </a:endParaRPr>
          </a:p>
          <a:p>
            <a:pPr indent="-91440" lvl="1" marL="228600" marR="0" rtl="0" algn="l">
              <a:spcBef>
                <a:spcPts val="20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Pemilihan Arsitektur:</a:t>
            </a:r>
            <a:r>
              <a:rPr b="0" i="0" lang="en-GB" sz="1300" u="none" cap="none" strike="noStrike">
                <a:solidFill>
                  <a:srgbClr val="616161"/>
                </a:solidFill>
                <a:latin typeface="Proxima Nova"/>
                <a:ea typeface="Proxima Nova"/>
                <a:cs typeface="Proxima Nova"/>
                <a:sym typeface="Proxima Nova"/>
              </a:rPr>
              <a:t> Client-Server dipilih untuk mendukung banyak pengguna secara bersamaan.</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Desain Database:</a:t>
            </a:r>
            <a:r>
              <a:rPr b="0" i="0" lang="en-GB" sz="1300" u="none" cap="none" strike="noStrike">
                <a:solidFill>
                  <a:srgbClr val="616161"/>
                </a:solidFill>
                <a:latin typeface="Proxima Nova"/>
                <a:ea typeface="Proxima Nova"/>
                <a:cs typeface="Proxima Nova"/>
                <a:sym typeface="Proxima Nova"/>
              </a:rPr>
              <a:t> Tabel untuk buku, anggota, dan transaksi disusun untuk mendukung fungsionalitas.</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Komponen Sistem:</a:t>
            </a:r>
            <a:r>
              <a:rPr b="0" i="0" lang="en-GB" sz="1300" u="none" cap="none" strike="noStrike">
                <a:solidFill>
                  <a:srgbClr val="616161"/>
                </a:solidFill>
                <a:latin typeface="Proxima Nova"/>
                <a:ea typeface="Proxima Nova"/>
                <a:cs typeface="Proxima Nova"/>
                <a:sym typeface="Proxima Nova"/>
              </a:rPr>
              <a:t> Frontend, backend, API, dan database sebagai komponen utama sistem.</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Diagram Alur Data:</a:t>
            </a:r>
            <a:r>
              <a:rPr b="0" i="0" lang="en-GB" sz="1300" u="none" cap="none" strike="noStrike">
                <a:solidFill>
                  <a:srgbClr val="616161"/>
                </a:solidFill>
                <a:latin typeface="Proxima Nova"/>
                <a:ea typeface="Proxima Nova"/>
                <a:cs typeface="Proxima Nova"/>
                <a:sym typeface="Proxima Nova"/>
              </a:rPr>
              <a:t> Visualisasi interaksi antara komponen untuk proses seperti peminjaman buku.</a:t>
            </a:r>
            <a:endParaRPr b="0" i="0" sz="1300" u="none" cap="none" strike="noStrike">
              <a:solidFill>
                <a:srgbClr val="61616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Dokumentasi Desain Perangkat Lunak</a:t>
            </a:r>
            <a:endParaRPr/>
          </a:p>
        </p:txBody>
      </p:sp>
      <p:sp>
        <p:nvSpPr>
          <p:cNvPr id="544" name="Google Shape;544;p33"/>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Jenis Dokumen dan Visualisasi Sistem</a:t>
            </a:r>
            <a:endParaRPr/>
          </a:p>
        </p:txBody>
      </p:sp>
      <p:sp>
        <p:nvSpPr>
          <p:cNvPr id="545" name="Google Shape;545;p3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3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47" name="Google Shape;547;p33"/>
          <p:cNvSpPr/>
          <p:nvPr/>
        </p:nvSpPr>
        <p:spPr>
          <a:xfrm>
            <a:off x="228600" y="1508670"/>
            <a:ext cx="8686800" cy="29101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33"/>
          <p:cNvSpPr/>
          <p:nvPr/>
        </p:nvSpPr>
        <p:spPr>
          <a:xfrm>
            <a:off x="228600" y="1508670"/>
            <a:ext cx="4190999" cy="29101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33"/>
          <p:cNvSpPr txBox="1"/>
          <p:nvPr/>
        </p:nvSpPr>
        <p:spPr>
          <a:xfrm>
            <a:off x="228600" y="1508670"/>
            <a:ext cx="4190999" cy="2910185"/>
          </a:xfrm>
          <a:prstGeom prst="rect">
            <a:avLst/>
          </a:prstGeom>
          <a:noFill/>
          <a:ln>
            <a:noFill/>
          </a:ln>
        </p:spPr>
        <p:txBody>
          <a:bodyPr anchorCtr="0" anchor="t" bIns="190500" lIns="190500" spcFirstLastPara="1" rIns="0" wrap="square" tIns="0">
            <a:spAutoFit/>
          </a:bodyPr>
          <a:lstStyle/>
          <a:p>
            <a:pPr indent="-91440" lvl="0" marL="228600" marR="0" rtl="0" algn="l">
              <a:spcBef>
                <a:spcPts val="0"/>
              </a:spcBef>
              <a:spcAft>
                <a:spcPts val="0"/>
              </a:spcAft>
              <a:buClr>
                <a:srgbClr val="616161"/>
              </a:buClr>
              <a:buSzPts val="1300"/>
              <a:buFont typeface="Arial"/>
              <a:buChar char="•"/>
            </a:pPr>
            <a:r>
              <a:rPr b="1" i="0" lang="en-GB" sz="1300">
                <a:solidFill>
                  <a:srgbClr val="616161"/>
                </a:solidFill>
                <a:latin typeface="Proxima Nova"/>
                <a:ea typeface="Proxima Nova"/>
                <a:cs typeface="Proxima Nova"/>
                <a:sym typeface="Proxima Nova"/>
              </a:rPr>
              <a:t>Dokumen Deskripsi Sistem:</a:t>
            </a:r>
            <a:r>
              <a:rPr b="0" i="0" lang="en-GB" sz="1300">
                <a:solidFill>
                  <a:srgbClr val="616161"/>
                </a:solidFill>
                <a:latin typeface="Proxima Nova"/>
                <a:ea typeface="Proxima Nova"/>
                <a:cs typeface="Proxima Nova"/>
                <a:sym typeface="Proxima Nova"/>
              </a:rPr>
              <a:t> Project charter berisi tujuan proyek dan ruang lingkup sistem perangkat lunak.</a:t>
            </a:r>
            <a:endParaRPr b="0" i="0" sz="1300">
              <a:solidFill>
                <a:srgbClr val="616161"/>
              </a:solidFill>
              <a:latin typeface="Proxima Nova"/>
              <a:ea typeface="Proxima Nova"/>
              <a:cs typeface="Proxima Nova"/>
              <a:sym typeface="Proxima Nova"/>
            </a:endParaRPr>
          </a:p>
          <a:p>
            <a:pPr indent="-91440" lvl="1" marL="228600" marR="0" rtl="0" algn="l">
              <a:spcBef>
                <a:spcPts val="20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Kebutuhan Pengguna dan Spesifikasi:</a:t>
            </a:r>
            <a:r>
              <a:rPr b="0" i="0" lang="en-GB" sz="1300" u="none" cap="none" strike="noStrike">
                <a:solidFill>
                  <a:srgbClr val="616161"/>
                </a:solidFill>
                <a:latin typeface="Proxima Nova"/>
                <a:ea typeface="Proxima Nova"/>
                <a:cs typeface="Proxima Nova"/>
                <a:sym typeface="Proxima Nova"/>
              </a:rPr>
              <a:t> Mendokumentasikan kebutuhan fungsional dan non-fungsional serta spesifikasi sistem.</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Diagram Desain UML:</a:t>
            </a:r>
            <a:r>
              <a:rPr b="0" i="0" lang="en-GB" sz="1300" u="none" cap="none" strike="noStrike">
                <a:solidFill>
                  <a:srgbClr val="616161"/>
                </a:solidFill>
                <a:latin typeface="Proxima Nova"/>
                <a:ea typeface="Proxima Nova"/>
                <a:cs typeface="Proxima Nova"/>
                <a:sym typeface="Proxima Nova"/>
              </a:rPr>
              <a:t> Visualisasi struktur sistem menggunakan diagram kelas, komponen, dan lainnya.</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Test Plan:</a:t>
            </a:r>
            <a:r>
              <a:rPr b="0" i="0" lang="en-GB" sz="1300" u="none" cap="none" strike="noStrike">
                <a:solidFill>
                  <a:srgbClr val="616161"/>
                </a:solidFill>
                <a:latin typeface="Proxima Nova"/>
                <a:ea typeface="Proxima Nova"/>
                <a:cs typeface="Proxima Nova"/>
                <a:sym typeface="Proxima Nova"/>
              </a:rPr>
              <a:t> Rencana pengujian untuk memverifikasi sistem sesuai dengan spesifikasi desain.</a:t>
            </a:r>
            <a:endParaRPr b="0" i="0" sz="1300" u="none" cap="none" strike="noStrike">
              <a:solidFill>
                <a:srgbClr val="616161"/>
              </a:solidFill>
              <a:latin typeface="Proxima Nova"/>
              <a:ea typeface="Proxima Nova"/>
              <a:cs typeface="Proxima Nova"/>
              <a:sym typeface="Proxima Nova"/>
            </a:endParaRPr>
          </a:p>
        </p:txBody>
      </p:sp>
      <p:sp>
        <p:nvSpPr>
          <p:cNvPr id="550" name="Google Shape;550;p33"/>
          <p:cNvSpPr/>
          <p:nvPr/>
        </p:nvSpPr>
        <p:spPr>
          <a:xfrm>
            <a:off x="4724400" y="1508670"/>
            <a:ext cx="4190999" cy="29101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33"/>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tmppngx3yl8.png" id="552" name="Google Shape;552;p33"/>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553" name="Google Shape;553;p33"/>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33"/>
          <p:cNvSpPr txBox="1"/>
          <p:nvPr/>
        </p:nvSpPr>
        <p:spPr>
          <a:xfrm>
            <a:off x="4724400" y="3947070"/>
            <a:ext cx="4190999" cy="1524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0" i="0" lang="en-GB" sz="900">
                <a:solidFill>
                  <a:srgbClr val="616161"/>
                </a:solidFill>
                <a:latin typeface="Proxima Nova"/>
                <a:ea typeface="Proxima Nova"/>
                <a:cs typeface="Proxima Nova"/>
                <a:sym typeface="Proxima Nova"/>
              </a:rPr>
              <a:t>Photo by Kelly Sikkema on Unsplash</a:t>
            </a:r>
            <a:endParaRPr b="0" i="0" sz="900">
              <a:solidFill>
                <a:srgbClr val="616161"/>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Diagram Komponen: Sistem Manajemen Perpustakaan</a:t>
            </a:r>
            <a:endParaRPr/>
          </a:p>
        </p:txBody>
      </p:sp>
      <p:sp>
        <p:nvSpPr>
          <p:cNvPr id="560" name="Google Shape;560;p34"/>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Visualisasi Arsitektur Frontend–Backend–Database–API</a:t>
            </a:r>
            <a:endParaRPr/>
          </a:p>
        </p:txBody>
      </p:sp>
      <p:sp>
        <p:nvSpPr>
          <p:cNvPr id="561" name="Google Shape;561;p3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3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63" name="Google Shape;563;p34"/>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34"/>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34"/>
          <p:cNvSpPr txBox="1"/>
          <p:nvPr/>
        </p:nvSpPr>
        <p:spPr>
          <a:xfrm>
            <a:off x="228600" y="1508670"/>
            <a:ext cx="4190999" cy="2498824"/>
          </a:xfrm>
          <a:prstGeom prst="rect">
            <a:avLst/>
          </a:prstGeom>
          <a:noFill/>
          <a:ln>
            <a:noFill/>
          </a:ln>
        </p:spPr>
        <p:txBody>
          <a:bodyPr anchorCtr="0" anchor="t" bIns="190500" lIns="190500" spcFirstLastPara="1" rIns="0" wrap="square" tIns="0">
            <a:spAutoFit/>
          </a:bodyPr>
          <a:lstStyle/>
          <a:p>
            <a:pPr indent="-91440" lvl="0" marL="228600" marR="0" rtl="0" algn="l">
              <a:spcBef>
                <a:spcPts val="0"/>
              </a:spcBef>
              <a:spcAft>
                <a:spcPts val="0"/>
              </a:spcAft>
              <a:buClr>
                <a:srgbClr val="616161"/>
              </a:buClr>
              <a:buSzPts val="1300"/>
              <a:buFont typeface="Arial"/>
              <a:buChar char="•"/>
            </a:pPr>
            <a:r>
              <a:rPr b="1" i="0" lang="en-GB" sz="1300">
                <a:solidFill>
                  <a:srgbClr val="616161"/>
                </a:solidFill>
                <a:latin typeface="Proxima Nova"/>
                <a:ea typeface="Proxima Nova"/>
                <a:cs typeface="Proxima Nova"/>
                <a:sym typeface="Proxima Nova"/>
              </a:rPr>
              <a:t>Frontend (Client UI):</a:t>
            </a:r>
            <a:r>
              <a:rPr b="0" i="0" lang="en-GB" sz="1300">
                <a:solidFill>
                  <a:srgbClr val="616161"/>
                </a:solidFill>
                <a:latin typeface="Proxima Nova"/>
                <a:ea typeface="Proxima Nova"/>
                <a:cs typeface="Proxima Nova"/>
                <a:sym typeface="Proxima Nova"/>
              </a:rPr>
              <a:t> Berinteraksi langsung dengan pengguna, menangani tampilan dan input.</a:t>
            </a:r>
            <a:endParaRPr b="0" i="0" sz="1300">
              <a:solidFill>
                <a:srgbClr val="616161"/>
              </a:solidFill>
              <a:latin typeface="Proxima Nova"/>
              <a:ea typeface="Proxima Nova"/>
              <a:cs typeface="Proxima Nova"/>
              <a:sym typeface="Proxima Nova"/>
            </a:endParaRPr>
          </a:p>
          <a:p>
            <a:pPr indent="-91440" lvl="1" marL="228600" marR="0" rtl="0" algn="l">
              <a:spcBef>
                <a:spcPts val="20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Backend (Server Aplikasi):</a:t>
            </a:r>
            <a:r>
              <a:rPr b="0" i="0" lang="en-GB" sz="1300" u="none" cap="none" strike="noStrike">
                <a:solidFill>
                  <a:srgbClr val="616161"/>
                </a:solidFill>
                <a:latin typeface="Proxima Nova"/>
                <a:ea typeface="Proxima Nova"/>
                <a:cs typeface="Proxima Nova"/>
                <a:sym typeface="Proxima Nova"/>
              </a:rPr>
              <a:t> Mengelola logika bisnis dan memproses permintaan dari frontend.</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Database:</a:t>
            </a:r>
            <a:r>
              <a:rPr b="0" i="0" lang="en-GB" sz="1300" u="none" cap="none" strike="noStrike">
                <a:solidFill>
                  <a:srgbClr val="616161"/>
                </a:solidFill>
                <a:latin typeface="Proxima Nova"/>
                <a:ea typeface="Proxima Nova"/>
                <a:cs typeface="Proxima Nova"/>
                <a:sym typeface="Proxima Nova"/>
              </a:rPr>
              <a:t> Menyimpan informasi buku, anggota, dan transaksi peminjaman.</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API:</a:t>
            </a:r>
            <a:r>
              <a:rPr b="0" i="0" lang="en-GB" sz="1300" u="none" cap="none" strike="noStrike">
                <a:solidFill>
                  <a:srgbClr val="616161"/>
                </a:solidFill>
                <a:latin typeface="Proxima Nova"/>
                <a:ea typeface="Proxima Nova"/>
                <a:cs typeface="Proxima Nova"/>
                <a:sym typeface="Proxima Nova"/>
              </a:rPr>
              <a:t> Menjadi jembatan komunikasi antara frontend, backend, dan database.</a:t>
            </a:r>
            <a:endParaRPr b="0" i="0" sz="1300" u="none" cap="none" strike="noStrike">
              <a:solidFill>
                <a:srgbClr val="616161"/>
              </a:solidFill>
              <a:latin typeface="Proxima Nova"/>
              <a:ea typeface="Proxima Nova"/>
              <a:cs typeface="Proxima Nova"/>
              <a:sym typeface="Proxima Nova"/>
            </a:endParaRPr>
          </a:p>
        </p:txBody>
      </p:sp>
      <p:sp>
        <p:nvSpPr>
          <p:cNvPr id="566" name="Google Shape;566;p34"/>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34"/>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tmp6q64e42o.png" id="568" name="Google Shape;568;p34"/>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569" name="Google Shape;569;p34"/>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34"/>
          <p:cNvSpPr txBox="1"/>
          <p:nvPr/>
        </p:nvSpPr>
        <p:spPr>
          <a:xfrm>
            <a:off x="4724400" y="3947070"/>
            <a:ext cx="4190999" cy="1524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0" i="0" lang="en-GB" sz="900">
                <a:solidFill>
                  <a:srgbClr val="616161"/>
                </a:solidFill>
                <a:latin typeface="Proxima Nova"/>
                <a:ea typeface="Proxima Nova"/>
                <a:cs typeface="Proxima Nova"/>
                <a:sym typeface="Proxima Nova"/>
              </a:rPr>
              <a:t>Photo by Christian Wiediger on Unsplash</a:t>
            </a:r>
            <a:endParaRPr b="0" i="0" sz="900">
              <a:solidFill>
                <a:srgbClr val="61616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GB"/>
              <a:t>Analisis Kebutuhan</a:t>
            </a:r>
            <a:endParaRPr b="1"/>
          </a:p>
        </p:txBody>
      </p:sp>
      <p:sp>
        <p:nvSpPr>
          <p:cNvPr id="576" name="Google Shape;576;p35"/>
          <p:cNvSpPr txBox="1"/>
          <p:nvPr>
            <p:ph idx="4294967295" type="body"/>
          </p:nvPr>
        </p:nvSpPr>
        <p:spPr>
          <a:xfrm>
            <a:off x="57900" y="1436675"/>
            <a:ext cx="8857500" cy="3000000"/>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chemeClr val="dk1"/>
              </a:buClr>
              <a:buSzPts val="2400"/>
              <a:buFont typeface="Arial"/>
              <a:buChar char="•"/>
            </a:pPr>
            <a:r>
              <a:rPr b="1" lang="en-GB" sz="2400">
                <a:solidFill>
                  <a:schemeClr val="dk1"/>
                </a:solidFill>
                <a:latin typeface="Arial"/>
                <a:ea typeface="Arial"/>
                <a:cs typeface="Arial"/>
                <a:sym typeface="Arial"/>
              </a:rPr>
              <a:t>Fitur Utama</a:t>
            </a:r>
            <a:r>
              <a:rPr lang="en-GB"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Pencarian Buku</a:t>
            </a:r>
            <a:r>
              <a:rPr b="0" i="0" lang="en-GB" sz="2100" u="none" cap="none" strike="noStrike">
                <a:solidFill>
                  <a:schemeClr val="dk1"/>
                </a:solidFill>
                <a:latin typeface="Arial"/>
                <a:ea typeface="Arial"/>
                <a:cs typeface="Arial"/>
                <a:sym typeface="Arial"/>
              </a:rPr>
              <a:t>: Pengguna dapat mencari buku berdasarkan kategori, pengarang, atau judul.</a:t>
            </a:r>
            <a:endParaRPr b="0" i="0" sz="2100" u="none" cap="none" strike="noStrike">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Peminjaman Buku</a:t>
            </a:r>
            <a:r>
              <a:rPr b="0" i="0" lang="en-GB" sz="2100" u="none" cap="none" strike="noStrike">
                <a:solidFill>
                  <a:schemeClr val="dk1"/>
                </a:solidFill>
                <a:latin typeface="Arial"/>
                <a:ea typeface="Arial"/>
                <a:cs typeface="Arial"/>
                <a:sym typeface="Arial"/>
              </a:rPr>
              <a:t>: Pengguna dapat meminjam buku sesuai dengan ketersediaan.</a:t>
            </a:r>
            <a:endParaRPr b="0" i="0" sz="2100" u="none" cap="none" strike="noStrike">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Manajemen Anggota</a:t>
            </a:r>
            <a:r>
              <a:rPr b="0" i="0" lang="en-GB" sz="2100" u="none" cap="none" strike="noStrike">
                <a:solidFill>
                  <a:schemeClr val="dk1"/>
                </a:solidFill>
                <a:latin typeface="Arial"/>
                <a:ea typeface="Arial"/>
                <a:cs typeface="Arial"/>
                <a:sym typeface="Arial"/>
              </a:rPr>
              <a:t>: Sistem akan menyimpan informasi anggota perpustakaan dan riwayat peminjaman mereka.</a:t>
            </a:r>
            <a:endParaRPr b="0" i="0" sz="2100" u="none" cap="none" strike="noStrike">
              <a:solidFill>
                <a:schemeClr val="dk1"/>
              </a:solidFill>
              <a:latin typeface="Arial"/>
              <a:ea typeface="Arial"/>
              <a:cs typeface="Arial"/>
              <a:sym typeface="Arial"/>
            </a:endParaRPr>
          </a:p>
          <a:p>
            <a:pPr indent="-104775" lvl="0" marL="257175" marR="0" rtl="0" algn="l">
              <a:spcBef>
                <a:spcPts val="36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77" name="Google Shape;577;p3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3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79" name="Google Shape;579;p3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0" name="Google Shape;580;p35"/>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GB"/>
              <a:t>Pemilihan Arsitektur:</a:t>
            </a:r>
            <a:endParaRPr b="1"/>
          </a:p>
        </p:txBody>
      </p:sp>
      <p:sp>
        <p:nvSpPr>
          <p:cNvPr id="586" name="Google Shape;586;p36"/>
          <p:cNvSpPr txBox="1"/>
          <p:nvPr>
            <p:ph idx="4294967295" type="body"/>
          </p:nvPr>
        </p:nvSpPr>
        <p:spPr>
          <a:xfrm>
            <a:off x="39675" y="1246175"/>
            <a:ext cx="8984400" cy="3000000"/>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chemeClr val="dk1"/>
              </a:buClr>
              <a:buSzPts val="2400"/>
              <a:buFont typeface="Arial"/>
              <a:buChar char="•"/>
            </a:pPr>
            <a:r>
              <a:rPr b="1" lang="en-GB" sz="2400">
                <a:solidFill>
                  <a:schemeClr val="dk1"/>
                </a:solidFill>
                <a:latin typeface="Arial"/>
                <a:ea typeface="Arial"/>
                <a:cs typeface="Arial"/>
                <a:sym typeface="Arial"/>
              </a:rPr>
              <a:t>Client-Server</a:t>
            </a:r>
            <a:r>
              <a:rPr lang="en-GB" sz="2400">
                <a:solidFill>
                  <a:schemeClr val="dk1"/>
                </a:solidFill>
                <a:latin typeface="Arial"/>
                <a:ea typeface="Arial"/>
                <a:cs typeface="Arial"/>
                <a:sym typeface="Arial"/>
              </a:rPr>
              <a:t> dipilih untuk mendukung banyak pengguna secara bersamaan. Dalam arsitektur ini:</a:t>
            </a:r>
            <a:endParaRPr sz="2400">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Frontend (Client UI)</a:t>
            </a:r>
            <a:r>
              <a:rPr b="0" i="0" lang="en-GB" sz="2100" u="none" cap="none" strike="noStrike">
                <a:solidFill>
                  <a:schemeClr val="dk1"/>
                </a:solidFill>
                <a:latin typeface="Arial"/>
                <a:ea typeface="Arial"/>
                <a:cs typeface="Arial"/>
                <a:sym typeface="Arial"/>
              </a:rPr>
              <a:t> akan menangani tampilan dan interaksi pengguna.</a:t>
            </a:r>
            <a:endParaRPr b="0" i="0" sz="2100" u="none" cap="none" strike="noStrike">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Backend (Server Aplikasi)</a:t>
            </a:r>
            <a:r>
              <a:rPr b="0" i="0" lang="en-GB" sz="2100" u="none" cap="none" strike="noStrike">
                <a:solidFill>
                  <a:schemeClr val="dk1"/>
                </a:solidFill>
                <a:latin typeface="Arial"/>
                <a:ea typeface="Arial"/>
                <a:cs typeface="Arial"/>
                <a:sym typeface="Arial"/>
              </a:rPr>
              <a:t> akan mengelola logika bisnis dan pemrosesan permintaan dari frontend.</a:t>
            </a:r>
            <a:endParaRPr b="0" i="0" sz="2100" u="none" cap="none" strike="noStrike">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Database</a:t>
            </a:r>
            <a:r>
              <a:rPr b="0" i="0" lang="en-GB" sz="2100" u="none" cap="none" strike="noStrike">
                <a:solidFill>
                  <a:schemeClr val="dk1"/>
                </a:solidFill>
                <a:latin typeface="Arial"/>
                <a:ea typeface="Arial"/>
                <a:cs typeface="Arial"/>
                <a:sym typeface="Arial"/>
              </a:rPr>
              <a:t> digunakan untuk menyimpan data buku, anggota, dan transaksi peminjaman.</a:t>
            </a:r>
            <a:endParaRPr b="0" i="0" sz="2100" u="none" cap="none" strike="noStrike">
              <a:solidFill>
                <a:schemeClr val="dk1"/>
              </a:solidFill>
              <a:latin typeface="Arial"/>
              <a:ea typeface="Arial"/>
              <a:cs typeface="Arial"/>
              <a:sym typeface="Arial"/>
            </a:endParaRPr>
          </a:p>
          <a:p>
            <a:pPr indent="-213995" lvl="1" marL="557530" marR="0" rtl="0" algn="l">
              <a:spcBef>
                <a:spcPts val="315"/>
              </a:spcBef>
              <a:spcAft>
                <a:spcPts val="0"/>
              </a:spcAft>
              <a:buClr>
                <a:schemeClr val="dk1"/>
              </a:buClr>
              <a:buSzPts val="2100"/>
              <a:buFont typeface="Arial"/>
              <a:buChar char="–"/>
            </a:pPr>
            <a:r>
              <a:rPr b="1" i="0" lang="en-GB" sz="2100" u="none" cap="none" strike="noStrike">
                <a:solidFill>
                  <a:schemeClr val="dk1"/>
                </a:solidFill>
                <a:latin typeface="Arial"/>
                <a:ea typeface="Arial"/>
                <a:cs typeface="Arial"/>
                <a:sym typeface="Arial"/>
              </a:rPr>
              <a:t>API</a:t>
            </a:r>
            <a:r>
              <a:rPr b="0" i="0" lang="en-GB" sz="2100" u="none" cap="none" strike="noStrike">
                <a:solidFill>
                  <a:schemeClr val="dk1"/>
                </a:solidFill>
                <a:latin typeface="Arial"/>
                <a:ea typeface="Arial"/>
                <a:cs typeface="Arial"/>
                <a:sym typeface="Arial"/>
              </a:rPr>
              <a:t> bertindak sebagai jembatan komunikasi antara frontend, backend, dan database.</a:t>
            </a:r>
            <a:endParaRPr b="0" i="0" sz="2100" u="none" cap="none" strike="noStrike">
              <a:solidFill>
                <a:schemeClr val="dk1"/>
              </a:solidFill>
              <a:latin typeface="Arial"/>
              <a:ea typeface="Arial"/>
              <a:cs typeface="Arial"/>
              <a:sym typeface="Arial"/>
            </a:endParaRPr>
          </a:p>
          <a:p>
            <a:pPr indent="-104775" lvl="0" marL="257175" marR="0" rtl="0" algn="l">
              <a:spcBef>
                <a:spcPts val="36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87" name="Google Shape;587;p3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3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589" name="Google Shape;589;p3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36"/>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GB"/>
              <a:t>Desain Database</a:t>
            </a:r>
            <a:endParaRPr/>
          </a:p>
        </p:txBody>
      </p:sp>
      <p:sp>
        <p:nvSpPr>
          <p:cNvPr id="596" name="Google Shape;596;p37"/>
          <p:cNvSpPr txBox="1"/>
          <p:nvPr>
            <p:ph idx="4294967295" type="body"/>
          </p:nvPr>
        </p:nvSpPr>
        <p:spPr>
          <a:xfrm>
            <a:off x="95250" y="1254125"/>
            <a:ext cx="8849400" cy="3000000"/>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chemeClr val="dk1"/>
              </a:buClr>
              <a:buSzPts val="2400"/>
              <a:buFont typeface="Arial"/>
              <a:buChar char="•"/>
            </a:pPr>
            <a:r>
              <a:rPr b="1" lang="en-GB" sz="2400">
                <a:solidFill>
                  <a:schemeClr val="dk1"/>
                </a:solidFill>
                <a:latin typeface="Arial"/>
                <a:ea typeface="Arial"/>
                <a:cs typeface="Arial"/>
                <a:sym typeface="Arial"/>
              </a:rPr>
              <a:t>Tabel Buku</a:t>
            </a:r>
            <a:r>
              <a:rPr lang="en-GB" sz="2400">
                <a:solidFill>
                  <a:schemeClr val="dk1"/>
                </a:solidFill>
                <a:latin typeface="Arial"/>
                <a:ea typeface="Arial"/>
                <a:cs typeface="Arial"/>
                <a:sym typeface="Arial"/>
              </a:rPr>
              <a:t>: Menyimpan informasi tentang buku yang tersedia, termasuk ID buku, judul, pengarang, kategori, dan status ketersediaan.</a:t>
            </a:r>
            <a:endParaRPr sz="2400">
              <a:solidFill>
                <a:schemeClr val="dk1"/>
              </a:solidFill>
              <a:latin typeface="Arial"/>
              <a:ea typeface="Arial"/>
              <a:cs typeface="Arial"/>
              <a:sym typeface="Arial"/>
            </a:endParaRPr>
          </a:p>
          <a:p>
            <a:pPr indent="-257175" lvl="0" marL="257175" marR="0" rtl="0" algn="l">
              <a:spcBef>
                <a:spcPts val="360"/>
              </a:spcBef>
              <a:spcAft>
                <a:spcPts val="0"/>
              </a:spcAft>
              <a:buClr>
                <a:schemeClr val="dk1"/>
              </a:buClr>
              <a:buSzPts val="2400"/>
              <a:buFont typeface="Arial"/>
              <a:buChar char="•"/>
            </a:pPr>
            <a:r>
              <a:rPr b="1" lang="en-GB" sz="2400">
                <a:solidFill>
                  <a:schemeClr val="dk1"/>
                </a:solidFill>
                <a:latin typeface="Arial"/>
                <a:ea typeface="Arial"/>
                <a:cs typeface="Arial"/>
                <a:sym typeface="Arial"/>
              </a:rPr>
              <a:t>Tabel Anggota</a:t>
            </a:r>
            <a:r>
              <a:rPr lang="en-GB" sz="2400">
                <a:solidFill>
                  <a:schemeClr val="dk1"/>
                </a:solidFill>
                <a:latin typeface="Arial"/>
                <a:ea typeface="Arial"/>
                <a:cs typeface="Arial"/>
                <a:sym typeface="Arial"/>
              </a:rPr>
              <a:t>: Menyimpan data anggota seperti ID anggota, nama, alamat, dan riwayat peminjaman.</a:t>
            </a:r>
            <a:endParaRPr sz="2400">
              <a:solidFill>
                <a:schemeClr val="dk1"/>
              </a:solidFill>
              <a:latin typeface="Arial"/>
              <a:ea typeface="Arial"/>
              <a:cs typeface="Arial"/>
              <a:sym typeface="Arial"/>
            </a:endParaRPr>
          </a:p>
          <a:p>
            <a:pPr indent="-257175" lvl="0" marL="257175" marR="0" rtl="0" algn="l">
              <a:spcBef>
                <a:spcPts val="360"/>
              </a:spcBef>
              <a:spcAft>
                <a:spcPts val="0"/>
              </a:spcAft>
              <a:buClr>
                <a:schemeClr val="dk1"/>
              </a:buClr>
              <a:buSzPts val="2400"/>
              <a:buFont typeface="Arial"/>
              <a:buChar char="•"/>
            </a:pPr>
            <a:r>
              <a:rPr b="1" lang="en-GB" sz="2400">
                <a:solidFill>
                  <a:schemeClr val="dk1"/>
                </a:solidFill>
                <a:latin typeface="Arial"/>
                <a:ea typeface="Arial"/>
                <a:cs typeface="Arial"/>
                <a:sym typeface="Arial"/>
              </a:rPr>
              <a:t>Tabel Transaksi</a:t>
            </a:r>
            <a:r>
              <a:rPr lang="en-GB" sz="2400">
                <a:solidFill>
                  <a:schemeClr val="dk1"/>
                </a:solidFill>
                <a:latin typeface="Arial"/>
                <a:ea typeface="Arial"/>
                <a:cs typeface="Arial"/>
                <a:sym typeface="Arial"/>
              </a:rPr>
              <a:t>: Menyimpan data transaksi peminjaman, termasuk ID transaksi, ID anggota, ID buku yang dipinjam, dan tanggal peminjaman/kembali.</a:t>
            </a:r>
            <a:endParaRPr sz="2400">
              <a:solidFill>
                <a:schemeClr val="dk1"/>
              </a:solidFill>
              <a:latin typeface="Arial"/>
              <a:ea typeface="Arial"/>
              <a:cs typeface="Arial"/>
              <a:sym typeface="Arial"/>
            </a:endParaRPr>
          </a:p>
          <a:p>
            <a:pPr indent="-104775" lvl="0" marL="257175" marR="0" rtl="0" algn="l">
              <a:spcBef>
                <a:spcPts val="36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97" name="Google Shape;597;p3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spcBef>
                <a:spcPts val="0"/>
              </a:spcBef>
              <a:spcAft>
                <a:spcPts val="0"/>
              </a:spcAft>
              <a:buClr>
                <a:schemeClr val="dk1"/>
              </a:buClr>
              <a:buSzPct val="95238"/>
              <a:buFont typeface="Arial"/>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GB"/>
              <a:t>Komponen Sistem</a:t>
            </a:r>
            <a:endParaRPr/>
          </a:p>
        </p:txBody>
      </p:sp>
      <p:sp>
        <p:nvSpPr>
          <p:cNvPr id="603" name="Google Shape;603;p38"/>
          <p:cNvSpPr txBox="1"/>
          <p:nvPr>
            <p:ph idx="4294967295" type="body"/>
          </p:nvPr>
        </p:nvSpPr>
        <p:spPr>
          <a:xfrm>
            <a:off x="259080" y="1062990"/>
            <a:ext cx="8686165" cy="3394710"/>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chemeClr val="dk1"/>
              </a:buClr>
              <a:buSzPts val="2000"/>
              <a:buFont typeface="Arial"/>
              <a:buChar char="•"/>
            </a:pPr>
            <a:r>
              <a:rPr b="1" lang="en-GB" sz="2000">
                <a:solidFill>
                  <a:schemeClr val="dk1"/>
                </a:solidFill>
                <a:latin typeface="Arial"/>
                <a:ea typeface="Arial"/>
                <a:cs typeface="Arial"/>
                <a:sym typeface="Arial"/>
              </a:rPr>
              <a:t>Frontend (Client UI)</a:t>
            </a:r>
            <a:r>
              <a:rPr lang="en-GB"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Berinteraksi langsung dengan pengguna.</a:t>
            </a:r>
            <a:endParaRPr b="0" i="0" sz="2000" u="none" cap="none" strike="noStrike">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Menangani tampilan antarmuka dan pengambilan input.</a:t>
            </a:r>
            <a:endParaRPr b="0" i="0" sz="2000" u="none" cap="none" strike="noStrike">
              <a:solidFill>
                <a:schemeClr val="dk1"/>
              </a:solidFill>
              <a:latin typeface="Arial"/>
              <a:ea typeface="Arial"/>
              <a:cs typeface="Arial"/>
              <a:sym typeface="Arial"/>
            </a:endParaRPr>
          </a:p>
          <a:p>
            <a:pPr indent="-257175" lvl="0" marL="257175" marR="0" rtl="0" algn="l">
              <a:spcBef>
                <a:spcPts val="300"/>
              </a:spcBef>
              <a:spcAft>
                <a:spcPts val="0"/>
              </a:spcAft>
              <a:buClr>
                <a:schemeClr val="dk1"/>
              </a:buClr>
              <a:buSzPts val="2000"/>
              <a:buFont typeface="Arial"/>
              <a:buChar char="•"/>
            </a:pPr>
            <a:r>
              <a:rPr b="1" lang="en-GB" sz="2000">
                <a:solidFill>
                  <a:schemeClr val="dk1"/>
                </a:solidFill>
                <a:latin typeface="Arial"/>
                <a:ea typeface="Arial"/>
                <a:cs typeface="Arial"/>
                <a:sym typeface="Arial"/>
              </a:rPr>
              <a:t>Backend (Server Aplikasi)</a:t>
            </a:r>
            <a:r>
              <a:rPr lang="en-GB"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Mengelola logika bisnis dan memproses permintaan dari frontend.</a:t>
            </a:r>
            <a:endParaRPr b="0" i="0" sz="2000" u="none" cap="none" strike="noStrike">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Bertanggung jawab atas operasi CRUD (Create, Read, Update, Delete) pada database.</a:t>
            </a:r>
            <a:endParaRPr b="0" i="0" sz="2000" u="none" cap="none" strike="noStrike">
              <a:solidFill>
                <a:schemeClr val="dk1"/>
              </a:solidFill>
              <a:latin typeface="Arial"/>
              <a:ea typeface="Arial"/>
              <a:cs typeface="Arial"/>
              <a:sym typeface="Arial"/>
            </a:endParaRPr>
          </a:p>
          <a:p>
            <a:pPr indent="-257175" lvl="0" marL="257175" marR="0" rtl="0" algn="l">
              <a:spcBef>
                <a:spcPts val="300"/>
              </a:spcBef>
              <a:spcAft>
                <a:spcPts val="0"/>
              </a:spcAft>
              <a:buClr>
                <a:schemeClr val="dk1"/>
              </a:buClr>
              <a:buSzPts val="2000"/>
              <a:buFont typeface="Arial"/>
              <a:buChar char="•"/>
            </a:pPr>
            <a:r>
              <a:rPr b="1" lang="en-GB" sz="2000">
                <a:solidFill>
                  <a:schemeClr val="dk1"/>
                </a:solidFill>
                <a:latin typeface="Arial"/>
                <a:ea typeface="Arial"/>
                <a:cs typeface="Arial"/>
                <a:sym typeface="Arial"/>
              </a:rPr>
              <a:t>Database</a:t>
            </a:r>
            <a:r>
              <a:rPr lang="en-GB"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Menyimpan data buku, anggota, dan transaksi peminjaman.</a:t>
            </a:r>
            <a:endParaRPr b="0" i="0" sz="2000" u="none" cap="none" strike="noStrike">
              <a:solidFill>
                <a:schemeClr val="dk1"/>
              </a:solidFill>
              <a:latin typeface="Arial"/>
              <a:ea typeface="Arial"/>
              <a:cs typeface="Arial"/>
              <a:sym typeface="Arial"/>
            </a:endParaRPr>
          </a:p>
          <a:p>
            <a:pPr indent="-257175" lvl="0" marL="257175" marR="0" rtl="0" algn="l">
              <a:spcBef>
                <a:spcPts val="300"/>
              </a:spcBef>
              <a:spcAft>
                <a:spcPts val="0"/>
              </a:spcAft>
              <a:buClr>
                <a:schemeClr val="dk1"/>
              </a:buClr>
              <a:buSzPts val="2000"/>
              <a:buFont typeface="Arial"/>
              <a:buChar char="•"/>
            </a:pPr>
            <a:r>
              <a:rPr b="1" lang="en-GB" sz="2000">
                <a:solidFill>
                  <a:schemeClr val="dk1"/>
                </a:solidFill>
                <a:latin typeface="Arial"/>
                <a:ea typeface="Arial"/>
                <a:cs typeface="Arial"/>
                <a:sym typeface="Arial"/>
              </a:rPr>
              <a:t>API</a:t>
            </a:r>
            <a:r>
              <a:rPr lang="en-GB"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213995" lvl="1" marL="557530" marR="0" rtl="0" algn="l">
              <a:spcBef>
                <a:spcPts val="30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Bertindak sebagai jembatan komunikasi antara frontend, backend, dan database.</a:t>
            </a:r>
            <a:endParaRPr b="0" i="0" sz="2000" u="none" cap="none" strike="noStrike">
              <a:solidFill>
                <a:schemeClr val="dk1"/>
              </a:solidFill>
              <a:latin typeface="Arial"/>
              <a:ea typeface="Arial"/>
              <a:cs typeface="Arial"/>
              <a:sym typeface="Arial"/>
            </a:endParaRPr>
          </a:p>
          <a:p>
            <a:pPr indent="-130175" lvl="0" marL="257175" marR="0" rtl="0" algn="l">
              <a:spcBef>
                <a:spcPts val="3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604" name="Google Shape;604;p3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spcBef>
                <a:spcPts val="0"/>
              </a:spcBef>
              <a:spcAft>
                <a:spcPts val="0"/>
              </a:spcAft>
              <a:buClr>
                <a:schemeClr val="dk1"/>
              </a:buClr>
              <a:buSzPct val="95238"/>
              <a:buFont typeface="Arial"/>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a:t>Architecture Client Server dalam Component Diagram</a:t>
            </a:r>
            <a:endParaRPr/>
          </a:p>
        </p:txBody>
      </p:sp>
      <p:sp>
        <p:nvSpPr>
          <p:cNvPr id="610" name="Google Shape;610;p3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611" name="Google Shape;611;p39"/>
          <p:cNvPicPr preferRelativeResize="0"/>
          <p:nvPr/>
        </p:nvPicPr>
        <p:blipFill rotWithShape="1">
          <a:blip r:embed="rId3">
            <a:alphaModFix/>
          </a:blip>
          <a:srcRect b="0" l="0" r="0" t="0"/>
          <a:stretch/>
        </p:blipFill>
        <p:spPr>
          <a:xfrm>
            <a:off x="779487" y="1088097"/>
            <a:ext cx="7772400" cy="3847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Teori Arsitektur Perangkat Lunak</a:t>
            </a:r>
            <a:endParaRPr/>
          </a:p>
        </p:txBody>
      </p:sp>
      <p:sp>
        <p:nvSpPr>
          <p:cNvPr id="137" name="Google Shape;137;p4"/>
          <p:cNvSpPr txBox="1"/>
          <p:nvPr>
            <p:ph idx="4294967295" type="subTitle"/>
          </p:nvPr>
        </p:nvSpPr>
        <p:spPr>
          <a:xfrm>
            <a:off x="457200" y="1063625"/>
            <a:ext cx="8229600" cy="3531235"/>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Jenis-Jenis Architectural Styles</a:t>
            </a:r>
            <a:endParaRPr/>
          </a:p>
        </p:txBody>
      </p:sp>
      <p:sp>
        <p:nvSpPr>
          <p:cNvPr id="138" name="Google Shape;138;p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9" name="Google Shape;139;p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40" name="Google Shape;140;p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1" name="Google Shape;141;p4"/>
          <p:cNvSpPr txBox="1"/>
          <p:nvPr/>
        </p:nvSpPr>
        <p:spPr>
          <a:xfrm>
            <a:off x="228600" y="1508670"/>
            <a:ext cx="8686800" cy="2445543"/>
          </a:xfrm>
          <a:prstGeom prst="rect">
            <a:avLst/>
          </a:prstGeom>
          <a:noFill/>
          <a:ln>
            <a:noFill/>
          </a:ln>
        </p:spPr>
        <p:txBody>
          <a:bodyPr anchorCtr="0" anchor="t" bIns="190500" lIns="190500" spcFirstLastPara="1" rIns="0" wrap="square" tIns="0">
            <a:spAutoFit/>
          </a:bodyPr>
          <a:lstStyle/>
          <a:p>
            <a:pPr indent="-91440" lvl="0" marL="228600" marR="0" rtl="0" algn="l">
              <a:spcBef>
                <a:spcPts val="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Data-Centered Architecture:</a:t>
            </a:r>
            <a:r>
              <a:rPr b="0" i="0" lang="en-GB" sz="1300" u="none" cap="none" strike="noStrike">
                <a:solidFill>
                  <a:srgbClr val="616161"/>
                </a:solidFill>
                <a:latin typeface="Proxima Nova"/>
                <a:ea typeface="Proxima Nova"/>
                <a:cs typeface="Proxima Nova"/>
                <a:sym typeface="Proxima Nova"/>
              </a:rPr>
              <a:t> Fokus pada pengelolaan dan pemrosesan data sebagai pusat sistem, seperti pada sistem DBMS.</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20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Layered Architecture:</a:t>
            </a:r>
            <a:r>
              <a:rPr b="0" i="0" lang="en-GB" sz="1300" u="none" cap="none" strike="noStrike">
                <a:solidFill>
                  <a:srgbClr val="616161"/>
                </a:solidFill>
                <a:latin typeface="Proxima Nova"/>
                <a:ea typeface="Proxima Nova"/>
                <a:cs typeface="Proxima Nova"/>
                <a:sym typeface="Proxima Nova"/>
              </a:rPr>
              <a:t> Sistem dibagi dalam lapisan terpisah: presentasi, logika bisnis, dan data.</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Client-Server Architecture:</a:t>
            </a:r>
            <a:r>
              <a:rPr b="0" i="0" lang="en-GB" sz="1300" u="none" cap="none" strike="noStrike">
                <a:solidFill>
                  <a:srgbClr val="616161"/>
                </a:solidFill>
                <a:latin typeface="Proxima Nova"/>
                <a:ea typeface="Proxima Nova"/>
                <a:cs typeface="Proxima Nova"/>
                <a:sym typeface="Proxima Nova"/>
              </a:rPr>
              <a:t> Klien mengirim permintaan ke server yang memproses dan merespons data.</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Microkernel &amp; MVC:</a:t>
            </a:r>
            <a:r>
              <a:rPr b="0" i="0" lang="en-GB" sz="1300" u="none" cap="none" strike="noStrike">
                <a:solidFill>
                  <a:srgbClr val="616161"/>
                </a:solidFill>
                <a:latin typeface="Proxima Nova"/>
                <a:ea typeface="Proxima Nova"/>
                <a:cs typeface="Proxima Nova"/>
                <a:sym typeface="Proxima Nova"/>
              </a:rPr>
              <a:t> Microkernel memungkinkan penambahan plugin, sedangkan MVC memisahkan logika, tampilan, dan data.</a:t>
            </a:r>
            <a:endParaRPr b="0" i="0" sz="1300" u="none" cap="none" strike="noStrike">
              <a:solidFill>
                <a:srgbClr val="616161"/>
              </a:solidFill>
              <a:latin typeface="Proxima Nova"/>
              <a:ea typeface="Proxima Nova"/>
              <a:cs typeface="Proxima Nova"/>
              <a:sym typeface="Proxima Nova"/>
            </a:endParaRPr>
          </a:p>
          <a:p>
            <a:pPr indent="-91440" lvl="1" marL="228600" marR="0" rtl="0" algn="l">
              <a:spcBef>
                <a:spcPts val="1200"/>
              </a:spcBef>
              <a:spcAft>
                <a:spcPts val="0"/>
              </a:spcAft>
              <a:buClr>
                <a:srgbClr val="616161"/>
              </a:buClr>
              <a:buSzPts val="1300"/>
              <a:buFont typeface="Arial"/>
              <a:buChar char="•"/>
            </a:pPr>
            <a:r>
              <a:rPr b="1" i="0" lang="en-GB" sz="1300" u="none" cap="none" strike="noStrike">
                <a:solidFill>
                  <a:srgbClr val="616161"/>
                </a:solidFill>
                <a:latin typeface="Proxima Nova"/>
                <a:ea typeface="Proxima Nova"/>
                <a:cs typeface="Proxima Nova"/>
                <a:sym typeface="Proxima Nova"/>
              </a:rPr>
              <a:t>SOA &amp; Peer-to-Peer:</a:t>
            </a:r>
            <a:r>
              <a:rPr b="0" i="0" lang="en-GB" sz="1300" u="none" cap="none" strike="noStrike">
                <a:solidFill>
                  <a:srgbClr val="616161"/>
                </a:solidFill>
                <a:latin typeface="Proxima Nova"/>
                <a:ea typeface="Proxima Nova"/>
                <a:cs typeface="Proxima Nova"/>
                <a:sym typeface="Proxima Nova"/>
              </a:rPr>
              <a:t> SOA berbasis layanan terpisah, Peer-to-Peer mendistribusikan fungsi ke tiap node jaringan.</a:t>
            </a:r>
            <a:endParaRPr b="0" i="0" sz="1300" u="none" cap="none" strike="noStrike">
              <a:solidFill>
                <a:srgbClr val="616161"/>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GB"/>
              <a:t>‹#›</a:t>
            </a:fld>
            <a:endParaRPr/>
          </a:p>
        </p:txBody>
      </p:sp>
      <p:pic>
        <p:nvPicPr>
          <p:cNvPr id="617" name="Google Shape;617;p40"/>
          <p:cNvPicPr preferRelativeResize="0"/>
          <p:nvPr/>
        </p:nvPicPr>
        <p:blipFill rotWithShape="1">
          <a:blip r:embed="rId3">
            <a:alphaModFix/>
          </a:blip>
          <a:srcRect b="0" l="0" r="0" t="0"/>
          <a:stretch/>
        </p:blipFill>
        <p:spPr>
          <a:xfrm>
            <a:off x="793602" y="59960"/>
            <a:ext cx="7772400" cy="49744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Kesimpulan &amp; Rangkuman Akhir</a:t>
            </a:r>
            <a:endParaRPr/>
          </a:p>
        </p:txBody>
      </p:sp>
      <p:sp>
        <p:nvSpPr>
          <p:cNvPr id="623" name="Google Shape;623;p41"/>
          <p:cNvSpPr txBox="1"/>
          <p:nvPr>
            <p:ph idx="4294967295" type="subTitle"/>
          </p:nvPr>
        </p:nvSpPr>
        <p:spPr>
          <a:xfrm>
            <a:off x="457200" y="1130300"/>
            <a:ext cx="8229600" cy="346456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Refleksi Materi dan Manfaat Praktis</a:t>
            </a:r>
            <a:endParaRPr/>
          </a:p>
        </p:txBody>
      </p:sp>
      <p:sp>
        <p:nvSpPr>
          <p:cNvPr id="624" name="Google Shape;624;p4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5" name="Google Shape;625;p4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626" name="Google Shape;626;p4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7" name="Google Shape;627;p41"/>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8" name="Google Shape;628;p41"/>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9" name="Google Shape;629;p41"/>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0" name="Google Shape;630;p41"/>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pcyhwtf_.png" id="631" name="Google Shape;631;p41"/>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632" name="Google Shape;632;p41"/>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Peran Kunci Arsitektur</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Menentukan keberhasilan teknis melalui struktur sistem yang efisien dan berkelanjutan.</a:t>
            </a:r>
            <a:endParaRPr b="0" i="0" sz="1300">
              <a:solidFill>
                <a:srgbClr val="616161"/>
              </a:solidFill>
              <a:latin typeface="Proxima Nova"/>
              <a:ea typeface="Proxima Nova"/>
              <a:cs typeface="Proxima Nova"/>
              <a:sym typeface="Proxima Nova"/>
            </a:endParaRPr>
          </a:p>
        </p:txBody>
      </p:sp>
      <p:sp>
        <p:nvSpPr>
          <p:cNvPr id="633" name="Google Shape;633;p41"/>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41"/>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41"/>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i4w7lh2f.png" id="636" name="Google Shape;636;p41"/>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637" name="Google Shape;637;p41"/>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Beragam Gaya Arsitektur</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Masing-masing gaya cocok untuk kebutuhan dan skenario pengembangan tertentu.</a:t>
            </a:r>
            <a:endParaRPr b="0" i="0" sz="1300">
              <a:solidFill>
                <a:srgbClr val="616161"/>
              </a:solidFill>
              <a:latin typeface="Proxima Nova"/>
              <a:ea typeface="Proxima Nova"/>
              <a:cs typeface="Proxima Nova"/>
              <a:sym typeface="Proxima Nova"/>
            </a:endParaRPr>
          </a:p>
        </p:txBody>
      </p:sp>
      <p:sp>
        <p:nvSpPr>
          <p:cNvPr id="638" name="Google Shape;638;p41"/>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41"/>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41"/>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t925ebvw.png" id="641" name="Google Shape;641;p41"/>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642" name="Google Shape;642;p41"/>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Dokumentasi yang Solid</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Menjadi dasar komunikasi dan validasi dalam siklus hidup perangkat lunak.</a:t>
            </a:r>
            <a:endParaRPr b="0" i="0" sz="1300">
              <a:solidFill>
                <a:srgbClr val="616161"/>
              </a:solidFill>
              <a:latin typeface="Proxima Nova"/>
              <a:ea typeface="Proxima Nova"/>
              <a:cs typeface="Proxima Nova"/>
              <a:sym typeface="Proxima Nova"/>
            </a:endParaRPr>
          </a:p>
        </p:txBody>
      </p:sp>
      <p:sp>
        <p:nvSpPr>
          <p:cNvPr id="643" name="Google Shape;643;p41"/>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41"/>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41"/>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dcqsmbbd.png" id="646" name="Google Shape;646;p41"/>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647" name="Google Shape;647;p41"/>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Aplikasi Praktis</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Studi kasus perpustakaan memberi gambaran konkret penerapan konsep desain dan arsitektur.</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Daftar Referensi</a:t>
            </a:r>
            <a:endParaRPr/>
          </a:p>
        </p:txBody>
      </p:sp>
      <p:sp>
        <p:nvSpPr>
          <p:cNvPr id="653" name="Google Shape;653;p42"/>
          <p:cNvSpPr txBox="1"/>
          <p:nvPr>
            <p:ph idx="4294967295" type="subTitle"/>
          </p:nvPr>
        </p:nvSpPr>
        <p:spPr>
          <a:xfrm>
            <a:off x="457200" y="1062990"/>
            <a:ext cx="8229600" cy="353187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Sumber Materi Arsitektur &amp; Desain Perangkat Lunak</a:t>
            </a:r>
            <a:endParaRPr/>
          </a:p>
        </p:txBody>
      </p:sp>
      <p:sp>
        <p:nvSpPr>
          <p:cNvPr id="654" name="Google Shape;654;p4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5" name="Google Shape;655;p4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656" name="Google Shape;656;p4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42"/>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8" name="Google Shape;658;p42"/>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9" name="Google Shape;659;p42"/>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42"/>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t925ebvw.png" id="661" name="Google Shape;661;p42"/>
          <p:cNvPicPr preferRelativeResize="0"/>
          <p:nvPr/>
        </p:nvPicPr>
        <p:blipFill rotWithShape="1">
          <a:blip r:embed="rId3">
            <a:alphaModFix/>
          </a:blip>
          <a:srcRect b="0" l="0" r="0" t="0"/>
          <a:stretch/>
        </p:blipFill>
        <p:spPr>
          <a:xfrm>
            <a:off x="2171700" y="1508670"/>
            <a:ext cx="304800" cy="304800"/>
          </a:xfrm>
          <a:prstGeom prst="rect">
            <a:avLst/>
          </a:prstGeom>
          <a:noFill/>
          <a:ln>
            <a:noFill/>
          </a:ln>
        </p:spPr>
      </p:pic>
      <p:sp>
        <p:nvSpPr>
          <p:cNvPr id="662" name="Google Shape;662;p42"/>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Bass, Len et al. (2012)</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Software Architecture in Practice. Addison-Wesley Professional.</a:t>
            </a:r>
            <a:endParaRPr b="0" i="0" sz="1300">
              <a:solidFill>
                <a:srgbClr val="616161"/>
              </a:solidFill>
              <a:latin typeface="Proxima Nova"/>
              <a:ea typeface="Proxima Nova"/>
              <a:cs typeface="Proxima Nova"/>
              <a:sym typeface="Proxima Nova"/>
            </a:endParaRPr>
          </a:p>
        </p:txBody>
      </p:sp>
      <p:sp>
        <p:nvSpPr>
          <p:cNvPr id="663" name="Google Shape;663;p42"/>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4" name="Google Shape;664;p42"/>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5" name="Google Shape;665;p42"/>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7nrlt6p2.png" id="666" name="Google Shape;666;p42"/>
          <p:cNvPicPr preferRelativeResize="0"/>
          <p:nvPr/>
        </p:nvPicPr>
        <p:blipFill rotWithShape="1">
          <a:blip r:embed="rId4">
            <a:alphaModFix/>
          </a:blip>
          <a:srcRect b="0" l="0" r="0" t="0"/>
          <a:stretch/>
        </p:blipFill>
        <p:spPr>
          <a:xfrm>
            <a:off x="6667500" y="1508670"/>
            <a:ext cx="304800" cy="304800"/>
          </a:xfrm>
          <a:prstGeom prst="rect">
            <a:avLst/>
          </a:prstGeom>
          <a:noFill/>
          <a:ln>
            <a:noFill/>
          </a:ln>
        </p:spPr>
      </p:pic>
      <p:sp>
        <p:nvSpPr>
          <p:cNvPr id="667" name="Google Shape;667;p42"/>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Rozanski, Nick &amp; Woods, Eóin (2011)</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Software Systems Architecture: Working With Stakeholders Using Viewpoints and Perspectives.</a:t>
            </a:r>
            <a:endParaRPr b="0" i="0" sz="1300">
              <a:solidFill>
                <a:srgbClr val="616161"/>
              </a:solidFill>
              <a:latin typeface="Proxima Nova"/>
              <a:ea typeface="Proxima Nova"/>
              <a:cs typeface="Proxima Nova"/>
              <a:sym typeface="Proxima Nova"/>
            </a:endParaRPr>
          </a:p>
        </p:txBody>
      </p:sp>
      <p:sp>
        <p:nvSpPr>
          <p:cNvPr id="668" name="Google Shape;668;p42"/>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42"/>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0" name="Google Shape;670;p42"/>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03ij13u.png" id="671" name="Google Shape;671;p42"/>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672" name="Google Shape;672;p42"/>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ISO/IEC/IEEE 42010:2011</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International Standard for Systems and Software Engineering—Architecture Description.</a:t>
            </a:r>
            <a:endParaRPr b="0" i="0" sz="1300">
              <a:solidFill>
                <a:srgbClr val="616161"/>
              </a:solidFill>
              <a:latin typeface="Proxima Nova"/>
              <a:ea typeface="Proxima Nova"/>
              <a:cs typeface="Proxima Nova"/>
              <a:sym typeface="Proxima Nova"/>
            </a:endParaRPr>
          </a:p>
        </p:txBody>
      </p:sp>
      <p:sp>
        <p:nvSpPr>
          <p:cNvPr id="673" name="Google Shape;673;p42"/>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42"/>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42"/>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kzo_k9po.png" id="676" name="Google Shape;676;p42"/>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677" name="Google Shape;677;p42"/>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Fowler, Martin (2003)</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Patterns of Enterprise Application Architecture.</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457200" y="274955"/>
            <a:ext cx="8229600" cy="78803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sz="3300">
                <a:solidFill>
                  <a:schemeClr val="dk2"/>
                </a:solidFill>
                <a:latin typeface="Arial"/>
                <a:ea typeface="Arial"/>
                <a:cs typeface="Arial"/>
                <a:sym typeface="Arial"/>
              </a:rPr>
              <a:t>Komponen dalam Arsitektur Perangkat Lunak</a:t>
            </a:r>
            <a:endParaRPr/>
          </a:p>
        </p:txBody>
      </p:sp>
      <p:sp>
        <p:nvSpPr>
          <p:cNvPr id="147" name="Google Shape;147;p5"/>
          <p:cNvSpPr txBox="1"/>
          <p:nvPr>
            <p:ph idx="4294967295" type="subTitle"/>
          </p:nvPr>
        </p:nvSpPr>
        <p:spPr>
          <a:xfrm>
            <a:off x="261925" y="1071750"/>
            <a:ext cx="8508300" cy="30000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Struktur, Komunikasi, dan Database</a:t>
            </a:r>
            <a:endParaRPr/>
          </a:p>
        </p:txBody>
      </p:sp>
      <p:sp>
        <p:nvSpPr>
          <p:cNvPr id="148" name="Google Shape;148;p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9" name="Google Shape;149;p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50" name="Google Shape;150;p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1" name="Google Shape;151;p5"/>
          <p:cNvSpPr/>
          <p:nvPr/>
        </p:nvSpPr>
        <p:spPr>
          <a:xfrm>
            <a:off x="228600" y="1508670"/>
            <a:ext cx="8686800" cy="1691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2" name="Google Shape;152;p5"/>
          <p:cNvSpPr/>
          <p:nvPr/>
        </p:nvSpPr>
        <p:spPr>
          <a:xfrm>
            <a:off x="228600" y="1527720"/>
            <a:ext cx="2692300" cy="1691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 name="Google Shape;153;p5"/>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4" name="Google Shape;154;p5"/>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55" name="Google Shape;155;p5"/>
          <p:cNvPicPr preferRelativeResize="0"/>
          <p:nvPr/>
        </p:nvPicPr>
        <p:blipFill rotWithShape="1">
          <a:blip r:embed="rId3">
            <a:alphaModFix/>
          </a:blip>
          <a:srcRect b="0" l="0" r="0" t="0"/>
          <a:stretch/>
        </p:blipFill>
        <p:spPr>
          <a:xfrm>
            <a:off x="1422350" y="1588045"/>
            <a:ext cx="304800" cy="304800"/>
          </a:xfrm>
          <a:prstGeom prst="rect">
            <a:avLst/>
          </a:prstGeom>
          <a:noFill/>
          <a:ln>
            <a:noFill/>
          </a:ln>
        </p:spPr>
      </p:pic>
      <p:sp>
        <p:nvSpPr>
          <p:cNvPr id="156" name="Google Shape;156;p5"/>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Struktur Komponen</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Mengatur dan mengelompokkan komponen berdasarkan fungsi dalam sistem, seperti antarmuka pengguna, logika bisnis, dan database.</a:t>
            </a:r>
            <a:endParaRPr b="0" i="0" sz="1300" u="none" cap="none" strike="noStrike">
              <a:solidFill>
                <a:srgbClr val="616161"/>
              </a:solidFill>
              <a:latin typeface="Proxima Nova"/>
              <a:ea typeface="Proxima Nova"/>
              <a:cs typeface="Proxima Nova"/>
              <a:sym typeface="Proxima Nova"/>
            </a:endParaRPr>
          </a:p>
        </p:txBody>
      </p:sp>
      <p:sp>
        <p:nvSpPr>
          <p:cNvPr id="157" name="Google Shape;157;p5"/>
          <p:cNvSpPr/>
          <p:nvPr/>
        </p:nvSpPr>
        <p:spPr>
          <a:xfrm>
            <a:off x="3225700" y="1508670"/>
            <a:ext cx="2692449" cy="1691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8" name="Google Shape;158;p5"/>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9" name="Google Shape;159;p5"/>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60" name="Google Shape;160;p5"/>
          <p:cNvPicPr preferRelativeResize="0"/>
          <p:nvPr/>
        </p:nvPicPr>
        <p:blipFill rotWithShape="1">
          <a:blip r:embed="rId4">
            <a:alphaModFix/>
          </a:blip>
          <a:srcRect b="0" l="0" r="0" t="0"/>
          <a:stretch/>
        </p:blipFill>
        <p:spPr>
          <a:xfrm>
            <a:off x="4419451" y="1588045"/>
            <a:ext cx="304800" cy="304800"/>
          </a:xfrm>
          <a:prstGeom prst="rect">
            <a:avLst/>
          </a:prstGeom>
          <a:noFill/>
          <a:ln>
            <a:noFill/>
          </a:ln>
        </p:spPr>
      </p:pic>
      <p:sp>
        <p:nvSpPr>
          <p:cNvPr id="161" name="Google Shape;161;p5"/>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Komunikasi Antar Komponen</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Pertukaran data dan koordinasi antar komponen menggunakan protokol standar seperti API.</a:t>
            </a:r>
            <a:endParaRPr b="0" i="0" sz="1300" u="none" cap="none" strike="noStrike">
              <a:solidFill>
                <a:srgbClr val="616161"/>
              </a:solidFill>
              <a:latin typeface="Proxima Nova"/>
              <a:ea typeface="Proxima Nova"/>
              <a:cs typeface="Proxima Nova"/>
              <a:sym typeface="Proxima Nova"/>
            </a:endParaRPr>
          </a:p>
        </p:txBody>
      </p:sp>
      <p:sp>
        <p:nvSpPr>
          <p:cNvPr id="162" name="Google Shape;162;p5"/>
          <p:cNvSpPr/>
          <p:nvPr/>
        </p:nvSpPr>
        <p:spPr>
          <a:xfrm>
            <a:off x="6222950" y="1508670"/>
            <a:ext cx="2692300" cy="1691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 name="Google Shape;163;p5"/>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 name="Google Shape;164;p5"/>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65" name="Google Shape;165;p5"/>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166" name="Google Shape;166;p5"/>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Arsitektur Database</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Strategi penyimpanan dan akses data, termasuk penggunaan server pusat atau sistem terdistribusi.</a:t>
            </a:r>
            <a:endParaRPr b="0" i="0" sz="1300" u="none" cap="none" strike="noStrike">
              <a:solidFill>
                <a:srgbClr val="61616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Gaya Arsitektur: Data-Centered</a:t>
            </a:r>
            <a:endParaRPr/>
          </a:p>
        </p:txBody>
      </p:sp>
      <p:sp>
        <p:nvSpPr>
          <p:cNvPr id="172" name="Google Shape;172;p6"/>
          <p:cNvSpPr txBox="1"/>
          <p:nvPr>
            <p:ph idx="4294967295" type="subTitle"/>
          </p:nvPr>
        </p:nvSpPr>
        <p:spPr>
          <a:xfrm>
            <a:off x="285750" y="1063225"/>
            <a:ext cx="8436900" cy="30000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Fokus Pada Data Sebagai Pusat Sistem</a:t>
            </a:r>
            <a:endParaRPr/>
          </a:p>
        </p:txBody>
      </p:sp>
      <p:sp>
        <p:nvSpPr>
          <p:cNvPr id="173" name="Google Shape;173;p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 name="Google Shape;174;p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75" name="Google Shape;175;p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 name="Google Shape;176;p6"/>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7" name="Google Shape;177;p6"/>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8" name="Google Shape;178;p6"/>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9" name="Google Shape;179;p6"/>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image.png" id="180" name="Google Shape;180;p6"/>
          <p:cNvPicPr preferRelativeResize="0"/>
          <p:nvPr/>
        </p:nvPicPr>
        <p:blipFill rotWithShape="1">
          <a:blip r:embed="rId3">
            <a:alphaModFix/>
          </a:blip>
          <a:srcRect b="0" l="0" r="0" t="0"/>
          <a:stretch/>
        </p:blipFill>
        <p:spPr>
          <a:xfrm>
            <a:off x="2171700" y="1661070"/>
            <a:ext cx="304800" cy="304800"/>
          </a:xfrm>
          <a:prstGeom prst="rect">
            <a:avLst/>
          </a:prstGeom>
          <a:noFill/>
          <a:ln>
            <a:noFill/>
          </a:ln>
        </p:spPr>
      </p:pic>
      <p:sp>
        <p:nvSpPr>
          <p:cNvPr id="181" name="Google Shape;181;p6"/>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Karakteristik Utama</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Data menjadi pusat dan elemen dominan dalam sistem, semua aplikasi berinteraksi dengan pusat data.</a:t>
            </a:r>
            <a:endParaRPr b="0" i="0" sz="1300" u="none" cap="none" strike="noStrike">
              <a:solidFill>
                <a:srgbClr val="616161"/>
              </a:solidFill>
              <a:latin typeface="Proxima Nova"/>
              <a:ea typeface="Proxima Nova"/>
              <a:cs typeface="Proxima Nova"/>
              <a:sym typeface="Proxima Nova"/>
            </a:endParaRPr>
          </a:p>
        </p:txBody>
      </p:sp>
      <p:sp>
        <p:nvSpPr>
          <p:cNvPr id="182" name="Google Shape;182;p6"/>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3" name="Google Shape;183;p6"/>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4" name="Google Shape;184;p6"/>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tmpu4kerr8d.png" id="185" name="Google Shape;185;p6"/>
          <p:cNvPicPr preferRelativeResize="0"/>
          <p:nvPr/>
        </p:nvPicPr>
        <p:blipFill rotWithShape="1">
          <a:blip r:embed="rId4">
            <a:alphaModFix/>
          </a:blip>
          <a:srcRect b="0" l="0" r="0" t="0"/>
          <a:stretch/>
        </p:blipFill>
        <p:spPr>
          <a:xfrm>
            <a:off x="6667500" y="1661070"/>
            <a:ext cx="304800" cy="304800"/>
          </a:xfrm>
          <a:prstGeom prst="rect">
            <a:avLst/>
          </a:prstGeom>
          <a:noFill/>
          <a:ln>
            <a:noFill/>
          </a:ln>
        </p:spPr>
      </p:pic>
      <p:sp>
        <p:nvSpPr>
          <p:cNvPr id="186" name="Google Shape;186;p6"/>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Contoh Implementasi</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Sistem manajemen basis data (DBMS), sistem ETL, dan arsitektur data warehouse.</a:t>
            </a:r>
            <a:endParaRPr b="0" i="0" sz="1300" u="none" cap="none" strike="noStrike">
              <a:solidFill>
                <a:srgbClr val="616161"/>
              </a:solidFill>
              <a:latin typeface="Proxima Nova"/>
              <a:ea typeface="Proxima Nova"/>
              <a:cs typeface="Proxima Nova"/>
              <a:sym typeface="Proxima Nova"/>
            </a:endParaRPr>
          </a:p>
        </p:txBody>
      </p:sp>
      <p:sp>
        <p:nvSpPr>
          <p:cNvPr id="187" name="Google Shape;187;p6"/>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8" name="Google Shape;188;p6"/>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9" name="Google Shape;189;p6"/>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tmpcrky5fh5.png" id="190" name="Google Shape;190;p6"/>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191" name="Google Shape;191;p6"/>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Keunggulan</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Konsistensi data, pengendalian terpusat, dan efisiensi akses data.</a:t>
            </a:r>
            <a:endParaRPr b="0" i="0" sz="1300" u="none" cap="none" strike="noStrike">
              <a:solidFill>
                <a:srgbClr val="616161"/>
              </a:solidFill>
              <a:latin typeface="Proxima Nova"/>
              <a:ea typeface="Proxima Nova"/>
              <a:cs typeface="Proxima Nova"/>
              <a:sym typeface="Proxima Nova"/>
            </a:endParaRPr>
          </a:p>
        </p:txBody>
      </p:sp>
      <p:sp>
        <p:nvSpPr>
          <p:cNvPr id="192" name="Google Shape;192;p6"/>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3" name="Google Shape;193;p6"/>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4" name="Google Shape;194;p6"/>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tmprn5trzmi.png" id="195" name="Google Shape;195;p6"/>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196" name="Google Shape;196;p6"/>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u="none" cap="none" strike="noStrike">
                <a:solidFill>
                  <a:srgbClr val="616161"/>
                </a:solidFill>
                <a:latin typeface="Proxima Nova"/>
                <a:ea typeface="Proxima Nova"/>
                <a:cs typeface="Proxima Nova"/>
                <a:sym typeface="Proxima Nova"/>
              </a:rPr>
              <a:t>Keterbatasan</a:t>
            </a:r>
            <a:endParaRPr b="1" i="0" sz="1300" u="none" cap="none" strike="noStrike">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u="none" cap="none" strike="noStrike">
                <a:solidFill>
                  <a:srgbClr val="616161"/>
                </a:solidFill>
                <a:latin typeface="Proxima Nova"/>
                <a:ea typeface="Proxima Nova"/>
                <a:cs typeface="Proxima Nova"/>
                <a:sym typeface="Proxima Nova"/>
              </a:rPr>
              <a:t>Bottleneck saat banyak permintaan sekaligus dan potensi kegagalan pusat.</a:t>
            </a:r>
            <a:endParaRPr b="0" i="0" sz="1300" u="none" cap="none" strike="noStrike">
              <a:solidFill>
                <a:srgbClr val="61616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a:t>Data Centered</a:t>
            </a:r>
            <a:endParaRPr/>
          </a:p>
        </p:txBody>
      </p:sp>
      <p:sp>
        <p:nvSpPr>
          <p:cNvPr id="202" name="Google Shape;202;p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03" name="Google Shape;203;p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04" name="Google Shape;204;p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05" name="Google Shape;205;p7"/>
          <p:cNvSpPr txBox="1"/>
          <p:nvPr/>
        </p:nvSpPr>
        <p:spPr>
          <a:xfrm>
            <a:off x="228600" y="1508670"/>
            <a:ext cx="8686800" cy="190500"/>
          </a:xfrm>
          <a:prstGeom prst="rect">
            <a:avLst/>
          </a:prstGeom>
          <a:noFill/>
          <a:ln>
            <a:noFill/>
          </a:ln>
        </p:spPr>
        <p:txBody>
          <a:bodyPr anchorCtr="0" anchor="t" bIns="190500" lIns="190500" spcFirstLastPara="1" rIns="0" wrap="square" tIns="0">
            <a:sp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6" name="Google Shape;206;p7"/>
          <p:cNvPicPr preferRelativeResize="0"/>
          <p:nvPr/>
        </p:nvPicPr>
        <p:blipFill rotWithShape="1">
          <a:blip r:embed="rId3">
            <a:alphaModFix/>
          </a:blip>
          <a:srcRect b="0" l="0" r="0" t="0"/>
          <a:stretch/>
        </p:blipFill>
        <p:spPr>
          <a:xfrm>
            <a:off x="1218565" y="1123315"/>
            <a:ext cx="4679950" cy="35858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3300">
                <a:solidFill>
                  <a:schemeClr val="dk2"/>
                </a:solidFill>
                <a:latin typeface="Arial"/>
                <a:ea typeface="Arial"/>
                <a:cs typeface="Arial"/>
                <a:sym typeface="Arial"/>
              </a:rPr>
              <a:t>Gaya Arsitektur: Layered Architecture</a:t>
            </a:r>
            <a:endParaRPr/>
          </a:p>
        </p:txBody>
      </p:sp>
      <p:sp>
        <p:nvSpPr>
          <p:cNvPr id="212" name="Google Shape;212;p8"/>
          <p:cNvSpPr txBox="1"/>
          <p:nvPr>
            <p:ph idx="4294967295" type="subTitle"/>
          </p:nvPr>
        </p:nvSpPr>
        <p:spPr>
          <a:xfrm>
            <a:off x="269875" y="1103500"/>
            <a:ext cx="8571600" cy="3000000"/>
          </a:xfrm>
          <a:prstGeom prst="rect">
            <a:avLst/>
          </a:prstGeom>
          <a:noFill/>
          <a:ln>
            <a:noFill/>
          </a:ln>
        </p:spPr>
        <p:txBody>
          <a:bodyPr anchorCtr="0" anchor="t" bIns="45700" lIns="91425" spcFirstLastPara="1" rIns="91425" wrap="square" tIns="45700">
            <a:normAutofit/>
          </a:bodyPr>
          <a:lstStyle/>
          <a:p>
            <a:pPr indent="-257175" lvl="0" marL="257175" marR="0" rtl="0" algn="l">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Pemisahan Fungsi Sistem Berdasarkan Lapisan</a:t>
            </a:r>
            <a:endParaRPr/>
          </a:p>
        </p:txBody>
      </p:sp>
      <p:sp>
        <p:nvSpPr>
          <p:cNvPr id="213" name="Google Shape;213;p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00">
              <a:solidFill>
                <a:srgbClr val="616161"/>
              </a:solidFill>
              <a:latin typeface="Proxima Nova"/>
              <a:ea typeface="Proxima Nova"/>
              <a:cs typeface="Proxima Nova"/>
              <a:sym typeface="Proxima Nova"/>
            </a:endParaRPr>
          </a:p>
        </p:txBody>
      </p:sp>
      <p:sp>
        <p:nvSpPr>
          <p:cNvPr id="215" name="Google Shape;215;p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8"/>
          <p:cNvSpPr/>
          <p:nvPr/>
        </p:nvSpPr>
        <p:spPr>
          <a:xfrm>
            <a:off x="228600" y="1508670"/>
            <a:ext cx="8686800" cy="24532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8"/>
          <p:cNvSpPr/>
          <p:nvPr/>
        </p:nvSpPr>
        <p:spPr>
          <a:xfrm>
            <a:off x="2286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8"/>
          <p:cNvSpPr/>
          <p:nvPr/>
        </p:nvSpPr>
        <p:spPr>
          <a:xfrm>
            <a:off x="2171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8"/>
          <p:cNvSpPr txBox="1"/>
          <p:nvPr/>
        </p:nvSpPr>
        <p:spPr>
          <a:xfrm>
            <a:off x="21717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i4w7lh2f.png" id="220" name="Google Shape;220;p8"/>
          <p:cNvPicPr preferRelativeResize="0"/>
          <p:nvPr/>
        </p:nvPicPr>
        <p:blipFill rotWithShape="1">
          <a:blip r:embed="rId3">
            <a:alphaModFix/>
          </a:blip>
          <a:srcRect b="0" l="0" r="0" t="0"/>
          <a:stretch/>
        </p:blipFill>
        <p:spPr>
          <a:xfrm>
            <a:off x="2171700" y="1661070"/>
            <a:ext cx="304800" cy="304800"/>
          </a:xfrm>
          <a:prstGeom prst="rect">
            <a:avLst/>
          </a:prstGeom>
          <a:noFill/>
          <a:ln>
            <a:noFill/>
          </a:ln>
        </p:spPr>
      </p:pic>
      <p:sp>
        <p:nvSpPr>
          <p:cNvPr id="221" name="Google Shape;221;p8"/>
          <p:cNvSpPr txBox="1"/>
          <p:nvPr/>
        </p:nvSpPr>
        <p:spPr>
          <a:xfrm>
            <a:off x="2286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Struktur Berlapis</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Sistem dibagi menjadi beberapa lapisan seperti presentasi, logika bisnis, dan data.</a:t>
            </a:r>
            <a:endParaRPr b="0" i="0" sz="1300">
              <a:solidFill>
                <a:srgbClr val="616161"/>
              </a:solidFill>
              <a:latin typeface="Proxima Nova"/>
              <a:ea typeface="Proxima Nova"/>
              <a:cs typeface="Proxima Nova"/>
              <a:sym typeface="Proxima Nova"/>
            </a:endParaRPr>
          </a:p>
        </p:txBody>
      </p:sp>
      <p:sp>
        <p:nvSpPr>
          <p:cNvPr id="222" name="Google Shape;222;p8"/>
          <p:cNvSpPr/>
          <p:nvPr/>
        </p:nvSpPr>
        <p:spPr>
          <a:xfrm>
            <a:off x="4724400" y="1508670"/>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8"/>
          <p:cNvSpPr/>
          <p:nvPr/>
        </p:nvSpPr>
        <p:spPr>
          <a:xfrm>
            <a:off x="66675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8"/>
          <p:cNvSpPr txBox="1"/>
          <p:nvPr/>
        </p:nvSpPr>
        <p:spPr>
          <a:xfrm>
            <a:off x="6667500" y="1508670"/>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image.png" id="225" name="Google Shape;225;p8"/>
          <p:cNvPicPr preferRelativeResize="0"/>
          <p:nvPr/>
        </p:nvPicPr>
        <p:blipFill rotWithShape="1">
          <a:blip r:embed="rId4">
            <a:alphaModFix/>
          </a:blip>
          <a:srcRect b="0" l="0" r="0" t="0"/>
          <a:stretch/>
        </p:blipFill>
        <p:spPr>
          <a:xfrm>
            <a:off x="6667500" y="1661070"/>
            <a:ext cx="304800" cy="304800"/>
          </a:xfrm>
          <a:prstGeom prst="rect">
            <a:avLst/>
          </a:prstGeom>
          <a:noFill/>
          <a:ln>
            <a:noFill/>
          </a:ln>
        </p:spPr>
      </p:pic>
      <p:sp>
        <p:nvSpPr>
          <p:cNvPr id="226" name="Google Shape;226;p8"/>
          <p:cNvSpPr txBox="1"/>
          <p:nvPr/>
        </p:nvSpPr>
        <p:spPr>
          <a:xfrm>
            <a:off x="4724400" y="1965870"/>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Keunggulan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Mempermudah pemeliharaan dan pengembangan modular pada setiap lapisan.</a:t>
            </a:r>
            <a:endParaRPr b="0" i="0" sz="1300">
              <a:solidFill>
                <a:srgbClr val="616161"/>
              </a:solidFill>
              <a:latin typeface="Proxima Nova"/>
              <a:ea typeface="Proxima Nova"/>
              <a:cs typeface="Proxima Nova"/>
              <a:sym typeface="Proxima Nova"/>
            </a:endParaRPr>
          </a:p>
        </p:txBody>
      </p:sp>
      <p:sp>
        <p:nvSpPr>
          <p:cNvPr id="227" name="Google Shape;227;p8"/>
          <p:cNvSpPr/>
          <p:nvPr/>
        </p:nvSpPr>
        <p:spPr>
          <a:xfrm>
            <a:off x="2286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8"/>
          <p:cNvSpPr/>
          <p:nvPr/>
        </p:nvSpPr>
        <p:spPr>
          <a:xfrm>
            <a:off x="21717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8"/>
          <p:cNvSpPr txBox="1"/>
          <p:nvPr/>
        </p:nvSpPr>
        <p:spPr>
          <a:xfrm>
            <a:off x="21717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52m86d5.png" id="230" name="Google Shape;230;p8"/>
          <p:cNvPicPr preferRelativeResize="0"/>
          <p:nvPr/>
        </p:nvPicPr>
        <p:blipFill rotWithShape="1">
          <a:blip r:embed="rId5">
            <a:alphaModFix/>
          </a:blip>
          <a:srcRect b="0" l="0" r="0" t="0"/>
          <a:stretch/>
        </p:blipFill>
        <p:spPr>
          <a:xfrm>
            <a:off x="2171700" y="2887712"/>
            <a:ext cx="304800" cy="304800"/>
          </a:xfrm>
          <a:prstGeom prst="rect">
            <a:avLst/>
          </a:prstGeom>
          <a:noFill/>
          <a:ln>
            <a:noFill/>
          </a:ln>
        </p:spPr>
      </p:pic>
      <p:sp>
        <p:nvSpPr>
          <p:cNvPr id="231" name="Google Shape;231;p8"/>
          <p:cNvSpPr txBox="1"/>
          <p:nvPr/>
        </p:nvSpPr>
        <p:spPr>
          <a:xfrm>
            <a:off x="2286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Contoh Implementasi</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Aplikasi web dengan front-end, middleware, dan backend terpisah.</a:t>
            </a:r>
            <a:endParaRPr b="0" i="0" sz="1300">
              <a:solidFill>
                <a:srgbClr val="616161"/>
              </a:solidFill>
              <a:latin typeface="Proxima Nova"/>
              <a:ea typeface="Proxima Nova"/>
              <a:cs typeface="Proxima Nova"/>
              <a:sym typeface="Proxima Nova"/>
            </a:endParaRPr>
          </a:p>
        </p:txBody>
      </p:sp>
      <p:sp>
        <p:nvSpPr>
          <p:cNvPr id="232" name="Google Shape;232;p8"/>
          <p:cNvSpPr/>
          <p:nvPr/>
        </p:nvSpPr>
        <p:spPr>
          <a:xfrm>
            <a:off x="4724400" y="2887712"/>
            <a:ext cx="419099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8"/>
          <p:cNvSpPr/>
          <p:nvPr/>
        </p:nvSpPr>
        <p:spPr>
          <a:xfrm>
            <a:off x="6667500" y="2887712"/>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8"/>
          <p:cNvSpPr txBox="1"/>
          <p:nvPr/>
        </p:nvSpPr>
        <p:spPr>
          <a:xfrm>
            <a:off x="6667500" y="2887712"/>
            <a:ext cx="304800"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mp9elxsvlj.png" id="235" name="Google Shape;235;p8"/>
          <p:cNvPicPr preferRelativeResize="0"/>
          <p:nvPr/>
        </p:nvPicPr>
        <p:blipFill rotWithShape="1">
          <a:blip r:embed="rId6">
            <a:alphaModFix/>
          </a:blip>
          <a:srcRect b="0" l="0" r="0" t="0"/>
          <a:stretch/>
        </p:blipFill>
        <p:spPr>
          <a:xfrm>
            <a:off x="6667500" y="2887712"/>
            <a:ext cx="304800" cy="304800"/>
          </a:xfrm>
          <a:prstGeom prst="rect">
            <a:avLst/>
          </a:prstGeom>
          <a:noFill/>
          <a:ln>
            <a:noFill/>
          </a:ln>
        </p:spPr>
      </p:pic>
      <p:sp>
        <p:nvSpPr>
          <p:cNvPr id="236" name="Google Shape;236;p8"/>
          <p:cNvSpPr txBox="1"/>
          <p:nvPr/>
        </p:nvSpPr>
        <p:spPr>
          <a:xfrm>
            <a:off x="4724400" y="3344912"/>
            <a:ext cx="4190999" cy="20568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GB" sz="1300">
                <a:solidFill>
                  <a:srgbClr val="616161"/>
                </a:solidFill>
                <a:latin typeface="Proxima Nova"/>
                <a:ea typeface="Proxima Nova"/>
                <a:cs typeface="Proxima Nova"/>
                <a:sym typeface="Proxima Nova"/>
              </a:rPr>
              <a:t>Keterbatasan</a:t>
            </a:r>
            <a:endParaRPr b="1" i="0" sz="1300">
              <a:solidFill>
                <a:srgbClr val="616161"/>
              </a:solidFill>
              <a:latin typeface="Proxima Nova"/>
              <a:ea typeface="Proxima Nova"/>
              <a:cs typeface="Proxima Nova"/>
              <a:sym typeface="Proxima Nova"/>
            </a:endParaRPr>
          </a:p>
          <a:p>
            <a:pPr indent="0" lvl="0" marL="0" marR="0" rtl="0" algn="ctr">
              <a:spcBef>
                <a:spcPts val="0"/>
              </a:spcBef>
              <a:spcAft>
                <a:spcPts val="0"/>
              </a:spcAft>
              <a:buNone/>
            </a:pPr>
            <a:r>
              <a:rPr b="0" i="0" lang="en-GB" sz="1300">
                <a:solidFill>
                  <a:srgbClr val="616161"/>
                </a:solidFill>
                <a:latin typeface="Proxima Nova"/>
                <a:ea typeface="Proxima Nova"/>
                <a:cs typeface="Proxima Nova"/>
                <a:sym typeface="Proxima Nova"/>
              </a:rPr>
              <a:t>Komunikasi antar lapisan dapat menambah kompleksitas dan latensi.</a:t>
            </a:r>
            <a:endParaRPr b="0" i="0" sz="1300">
              <a:solidFill>
                <a:srgbClr val="61616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Layered Architecture</a:t>
            </a:r>
            <a:endParaRPr/>
          </a:p>
        </p:txBody>
      </p:sp>
      <p:sp>
        <p:nvSpPr>
          <p:cNvPr id="242" name="Google Shape;242;p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r">
              <a:spcBef>
                <a:spcPts val="0"/>
              </a:spcBef>
              <a:spcAft>
                <a:spcPts val="0"/>
              </a:spcAft>
              <a:buClr>
                <a:schemeClr val="dk1"/>
              </a:buClr>
              <a:buSzPct val="95238"/>
              <a:buFont typeface="Arial"/>
              <a:buNone/>
            </a:pPr>
            <a:fld id="{00000000-1234-1234-1234-123412341234}" type="slidenum">
              <a:rPr lang="en-GB"/>
              <a:t>‹#›</a:t>
            </a:fld>
            <a:endParaRPr/>
          </a:p>
        </p:txBody>
      </p:sp>
      <p:pic>
        <p:nvPicPr>
          <p:cNvPr id="243" name="Google Shape;243;p9"/>
          <p:cNvPicPr preferRelativeResize="0"/>
          <p:nvPr/>
        </p:nvPicPr>
        <p:blipFill rotWithShape="1">
          <a:blip r:embed="rId3">
            <a:alphaModFix/>
          </a:blip>
          <a:srcRect b="0" l="29820" r="29534" t="0"/>
          <a:stretch/>
        </p:blipFill>
        <p:spPr>
          <a:xfrm>
            <a:off x="3169920" y="1062990"/>
            <a:ext cx="2803525" cy="34143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2025-06-09T09:15:26Z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